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75"/>
  </p:notesMasterIdLst>
  <p:sldIdLst>
    <p:sldId id="732" r:id="rId2"/>
    <p:sldId id="908" r:id="rId3"/>
    <p:sldId id="754" r:id="rId4"/>
    <p:sldId id="481" r:id="rId5"/>
    <p:sldId id="812" r:id="rId6"/>
    <p:sldId id="882" r:id="rId7"/>
    <p:sldId id="755" r:id="rId8"/>
    <p:sldId id="863" r:id="rId9"/>
    <p:sldId id="825" r:id="rId10"/>
    <p:sldId id="866" r:id="rId11"/>
    <p:sldId id="444" r:id="rId12"/>
    <p:sldId id="445" r:id="rId13"/>
    <p:sldId id="907" r:id="rId14"/>
    <p:sldId id="847" r:id="rId15"/>
    <p:sldId id="848" r:id="rId16"/>
    <p:sldId id="865" r:id="rId17"/>
    <p:sldId id="452" r:id="rId18"/>
    <p:sldId id="884" r:id="rId19"/>
    <p:sldId id="885" r:id="rId20"/>
    <p:sldId id="877" r:id="rId21"/>
    <p:sldId id="764" r:id="rId22"/>
    <p:sldId id="880" r:id="rId23"/>
    <p:sldId id="911" r:id="rId24"/>
    <p:sldId id="879" r:id="rId25"/>
    <p:sldId id="912" r:id="rId26"/>
    <p:sldId id="867" r:id="rId27"/>
    <p:sldId id="771" r:id="rId28"/>
    <p:sldId id="332" r:id="rId29"/>
    <p:sldId id="883" r:id="rId30"/>
    <p:sldId id="816" r:id="rId31"/>
    <p:sldId id="871" r:id="rId32"/>
    <p:sldId id="872" r:id="rId33"/>
    <p:sldId id="820" r:id="rId34"/>
    <p:sldId id="926" r:id="rId35"/>
    <p:sldId id="927" r:id="rId36"/>
    <p:sldId id="875" r:id="rId37"/>
    <p:sldId id="818" r:id="rId38"/>
    <p:sldId id="465" r:id="rId39"/>
    <p:sldId id="534" r:id="rId40"/>
    <p:sldId id="913" r:id="rId41"/>
    <p:sldId id="868" r:id="rId42"/>
    <p:sldId id="381" r:id="rId43"/>
    <p:sldId id="931" r:id="rId44"/>
    <p:sldId id="817" r:id="rId45"/>
    <p:sldId id="916" r:id="rId46"/>
    <p:sldId id="777" r:id="rId47"/>
    <p:sldId id="930" r:id="rId48"/>
    <p:sldId id="928" r:id="rId49"/>
    <p:sldId id="870" r:id="rId50"/>
    <p:sldId id="914" r:id="rId51"/>
    <p:sldId id="915" r:id="rId52"/>
    <p:sldId id="778" r:id="rId53"/>
    <p:sldId id="788" r:id="rId54"/>
    <p:sldId id="789" r:id="rId55"/>
    <p:sldId id="897" r:id="rId56"/>
    <p:sldId id="923" r:id="rId57"/>
    <p:sldId id="924" r:id="rId58"/>
    <p:sldId id="791" r:id="rId59"/>
    <p:sldId id="906" r:id="rId60"/>
    <p:sldId id="790" r:id="rId61"/>
    <p:sldId id="808" r:id="rId62"/>
    <p:sldId id="810" r:id="rId63"/>
    <p:sldId id="811" r:id="rId64"/>
    <p:sldId id="874" r:id="rId65"/>
    <p:sldId id="932" r:id="rId66"/>
    <p:sldId id="792" r:id="rId67"/>
    <p:sldId id="793" r:id="rId68"/>
    <p:sldId id="794" r:id="rId69"/>
    <p:sldId id="819" r:id="rId70"/>
    <p:sldId id="796" r:id="rId71"/>
    <p:sldId id="797" r:id="rId72"/>
    <p:sldId id="898" r:id="rId73"/>
    <p:sldId id="800" r:id="rId74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B80000"/>
    <a:srgbClr val="007A37"/>
    <a:srgbClr val="009242"/>
    <a:srgbClr val="CCFF66"/>
    <a:srgbClr val="EB15CC"/>
    <a:srgbClr val="FF0000"/>
    <a:srgbClr val="339933"/>
    <a:srgbClr val="19E71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0115" autoAdjust="0"/>
  </p:normalViewPr>
  <p:slideViewPr>
    <p:cSldViewPr>
      <p:cViewPr varScale="1">
        <p:scale>
          <a:sx n="84" d="100"/>
          <a:sy n="84" d="100"/>
        </p:scale>
        <p:origin x="73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B2DE34-CAF2-4FCD-9FAB-C2F81C0E1BE8}" type="doc">
      <dgm:prSet loTypeId="urn:microsoft.com/office/officeart/2008/layout/LinedLis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D644445-689C-446D-99A0-028953E41711}">
      <dgm:prSet/>
      <dgm:spPr/>
      <dgm:t>
        <a:bodyPr/>
        <a:lstStyle/>
        <a:p>
          <a:r>
            <a:rPr lang="es-ES" dirty="0">
              <a:latin typeface="Abadi" panose="020B0604020104020204" pitchFamily="34" charset="0"/>
            </a:rPr>
            <a:t>Algunos </a:t>
          </a:r>
          <a:r>
            <a:rPr lang="es-ES" b="1" dirty="0">
              <a:latin typeface="Abadi" panose="020B0604020104020204" pitchFamily="34" charset="0"/>
            </a:rPr>
            <a:t>sistemas de ecuaciones lineales </a:t>
          </a:r>
          <a:r>
            <a:rPr lang="es-ES" dirty="0">
              <a:latin typeface="Abadi" panose="020B0604020104020204" pitchFamily="34" charset="0"/>
            </a:rPr>
            <a:t>tienen </a:t>
          </a:r>
          <a:r>
            <a:rPr lang="es-ES" b="1" dirty="0">
              <a:latin typeface="Abadi" panose="020B0604020104020204" pitchFamily="34" charset="0"/>
            </a:rPr>
            <a:t>infinitas soluciones </a:t>
          </a:r>
          <a:r>
            <a:rPr lang="es-ES" dirty="0">
              <a:latin typeface="Abadi" panose="020B0604020104020204" pitchFamily="34" charset="0"/>
            </a:rPr>
            <a:t>que pueden conformar un conjunto de vectores llamado </a:t>
          </a:r>
          <a:r>
            <a:rPr lang="es-ES" b="1" dirty="0">
              <a:latin typeface="Abadi" panose="020B0604020104020204" pitchFamily="34" charset="0"/>
            </a:rPr>
            <a:t>espacio vectorial</a:t>
          </a:r>
          <a:r>
            <a:rPr lang="es-ES" dirty="0"/>
            <a:t>. </a:t>
          </a:r>
          <a:endParaRPr lang="en-US" dirty="0"/>
        </a:p>
      </dgm:t>
    </dgm:pt>
    <dgm:pt modelId="{FEB84BC1-02C5-4EF8-95FF-635493D86693}" type="parTrans" cxnId="{136F0049-0E8F-462D-A0D6-82B209B1D68B}">
      <dgm:prSet/>
      <dgm:spPr/>
      <dgm:t>
        <a:bodyPr/>
        <a:lstStyle/>
        <a:p>
          <a:endParaRPr lang="en-US"/>
        </a:p>
      </dgm:t>
    </dgm:pt>
    <dgm:pt modelId="{CFB41833-EA75-4FE0-B7F4-B392D49007A0}" type="sibTrans" cxnId="{136F0049-0E8F-462D-A0D6-82B209B1D68B}">
      <dgm:prSet/>
      <dgm:spPr/>
      <dgm:t>
        <a:bodyPr/>
        <a:lstStyle/>
        <a:p>
          <a:endParaRPr lang="en-US"/>
        </a:p>
      </dgm:t>
    </dgm:pt>
    <dgm:pt modelId="{7D7BE38F-AF3F-49DD-8323-9E5F7788A3D9}">
      <dgm:prSet/>
      <dgm:spPr/>
      <dgm:t>
        <a:bodyPr/>
        <a:lstStyle/>
        <a:p>
          <a:r>
            <a:rPr lang="es-ES" dirty="0">
              <a:latin typeface="Abadi" panose="020B0604020104020204" pitchFamily="34" charset="0"/>
            </a:rPr>
            <a:t>Este concepto, muy utilizado en los dispositivos digitales, emplean algoritmos que </a:t>
          </a:r>
          <a:r>
            <a:rPr lang="es-ES" b="1" dirty="0">
              <a:latin typeface="Abadi" panose="020B0604020104020204" pitchFamily="34" charset="0"/>
            </a:rPr>
            <a:t>detectan y corrigen errores </a:t>
          </a:r>
          <a:r>
            <a:rPr lang="es-ES" dirty="0">
              <a:latin typeface="Abadi" panose="020B0604020104020204" pitchFamily="34" charset="0"/>
            </a:rPr>
            <a:t>en la transmisión de datos.</a:t>
          </a:r>
          <a:endParaRPr lang="en-US" dirty="0">
            <a:latin typeface="Abadi" panose="020B0604020104020204" pitchFamily="34" charset="0"/>
          </a:endParaRPr>
        </a:p>
      </dgm:t>
    </dgm:pt>
    <dgm:pt modelId="{02A3BCAF-F81D-479A-9D79-7FA7AF27CEBB}" type="parTrans" cxnId="{2B967753-CCFD-465E-83FD-56DEDFA2AA7D}">
      <dgm:prSet/>
      <dgm:spPr/>
      <dgm:t>
        <a:bodyPr/>
        <a:lstStyle/>
        <a:p>
          <a:endParaRPr lang="en-US"/>
        </a:p>
      </dgm:t>
    </dgm:pt>
    <dgm:pt modelId="{E7160CE5-3354-494F-8440-6900BFF98205}" type="sibTrans" cxnId="{2B967753-CCFD-465E-83FD-56DEDFA2AA7D}">
      <dgm:prSet/>
      <dgm:spPr/>
      <dgm:t>
        <a:bodyPr/>
        <a:lstStyle/>
        <a:p>
          <a:endParaRPr lang="en-US"/>
        </a:p>
      </dgm:t>
    </dgm:pt>
    <dgm:pt modelId="{F2262055-5960-40F1-A45D-F676D498E3A4}" type="pres">
      <dgm:prSet presAssocID="{8CB2DE34-CAF2-4FCD-9FAB-C2F81C0E1BE8}" presName="vert0" presStyleCnt="0">
        <dgm:presLayoutVars>
          <dgm:dir/>
          <dgm:animOne val="branch"/>
          <dgm:animLvl val="lvl"/>
        </dgm:presLayoutVars>
      </dgm:prSet>
      <dgm:spPr/>
    </dgm:pt>
    <dgm:pt modelId="{7F4DB823-918B-4500-B515-7D46E47E9B35}" type="pres">
      <dgm:prSet presAssocID="{7D644445-689C-446D-99A0-028953E41711}" presName="thickLine" presStyleLbl="alignNode1" presStyleIdx="0" presStyleCnt="2"/>
      <dgm:spPr/>
    </dgm:pt>
    <dgm:pt modelId="{18647FCC-BD71-411A-8278-3B1031790B35}" type="pres">
      <dgm:prSet presAssocID="{7D644445-689C-446D-99A0-028953E41711}" presName="horz1" presStyleCnt="0"/>
      <dgm:spPr/>
    </dgm:pt>
    <dgm:pt modelId="{FFF5DE41-F6F1-4BDE-B326-67B1CA4E1002}" type="pres">
      <dgm:prSet presAssocID="{7D644445-689C-446D-99A0-028953E41711}" presName="tx1" presStyleLbl="revTx" presStyleIdx="0" presStyleCnt="2"/>
      <dgm:spPr/>
    </dgm:pt>
    <dgm:pt modelId="{2D59B424-5D18-4D9F-85DE-C398D0632465}" type="pres">
      <dgm:prSet presAssocID="{7D644445-689C-446D-99A0-028953E41711}" presName="vert1" presStyleCnt="0"/>
      <dgm:spPr/>
    </dgm:pt>
    <dgm:pt modelId="{CA5FB5B5-A527-4FAE-9B69-CA908B92C854}" type="pres">
      <dgm:prSet presAssocID="{7D7BE38F-AF3F-49DD-8323-9E5F7788A3D9}" presName="thickLine" presStyleLbl="alignNode1" presStyleIdx="1" presStyleCnt="2"/>
      <dgm:spPr/>
    </dgm:pt>
    <dgm:pt modelId="{A4A15C42-7940-4FF7-872F-668E6E7C5B00}" type="pres">
      <dgm:prSet presAssocID="{7D7BE38F-AF3F-49DD-8323-9E5F7788A3D9}" presName="horz1" presStyleCnt="0"/>
      <dgm:spPr/>
    </dgm:pt>
    <dgm:pt modelId="{FCE584C8-AD46-4F38-9FF8-DDAFEF2EDC62}" type="pres">
      <dgm:prSet presAssocID="{7D7BE38F-AF3F-49DD-8323-9E5F7788A3D9}" presName="tx1" presStyleLbl="revTx" presStyleIdx="1" presStyleCnt="2"/>
      <dgm:spPr/>
    </dgm:pt>
    <dgm:pt modelId="{E7FC3F81-AACC-4A9F-92A9-AA328945873D}" type="pres">
      <dgm:prSet presAssocID="{7D7BE38F-AF3F-49DD-8323-9E5F7788A3D9}" presName="vert1" presStyleCnt="0"/>
      <dgm:spPr/>
    </dgm:pt>
  </dgm:ptLst>
  <dgm:cxnLst>
    <dgm:cxn modelId="{136F0049-0E8F-462D-A0D6-82B209B1D68B}" srcId="{8CB2DE34-CAF2-4FCD-9FAB-C2F81C0E1BE8}" destId="{7D644445-689C-446D-99A0-028953E41711}" srcOrd="0" destOrd="0" parTransId="{FEB84BC1-02C5-4EF8-95FF-635493D86693}" sibTransId="{CFB41833-EA75-4FE0-B7F4-B392D49007A0}"/>
    <dgm:cxn modelId="{2B967753-CCFD-465E-83FD-56DEDFA2AA7D}" srcId="{8CB2DE34-CAF2-4FCD-9FAB-C2F81C0E1BE8}" destId="{7D7BE38F-AF3F-49DD-8323-9E5F7788A3D9}" srcOrd="1" destOrd="0" parTransId="{02A3BCAF-F81D-479A-9D79-7FA7AF27CEBB}" sibTransId="{E7160CE5-3354-494F-8440-6900BFF98205}"/>
    <dgm:cxn modelId="{EDD73493-A4A7-48C6-9075-D98DAA294405}" type="presOf" srcId="{8CB2DE34-CAF2-4FCD-9FAB-C2F81C0E1BE8}" destId="{F2262055-5960-40F1-A45D-F676D498E3A4}" srcOrd="0" destOrd="0" presId="urn:microsoft.com/office/officeart/2008/layout/LinedList"/>
    <dgm:cxn modelId="{ECC037B6-5493-4005-AA07-07E7D18C2287}" type="presOf" srcId="{7D7BE38F-AF3F-49DD-8323-9E5F7788A3D9}" destId="{FCE584C8-AD46-4F38-9FF8-DDAFEF2EDC62}" srcOrd="0" destOrd="0" presId="urn:microsoft.com/office/officeart/2008/layout/LinedList"/>
    <dgm:cxn modelId="{474896D8-B627-492F-BFB6-2B8F2BC2132F}" type="presOf" srcId="{7D644445-689C-446D-99A0-028953E41711}" destId="{FFF5DE41-F6F1-4BDE-B326-67B1CA4E1002}" srcOrd="0" destOrd="0" presId="urn:microsoft.com/office/officeart/2008/layout/LinedList"/>
    <dgm:cxn modelId="{6AA1B812-CB33-4267-824C-1DAEBE07E954}" type="presParOf" srcId="{F2262055-5960-40F1-A45D-F676D498E3A4}" destId="{7F4DB823-918B-4500-B515-7D46E47E9B35}" srcOrd="0" destOrd="0" presId="urn:microsoft.com/office/officeart/2008/layout/LinedList"/>
    <dgm:cxn modelId="{CEB59E3F-3FDB-4325-AEC1-D016949D2C22}" type="presParOf" srcId="{F2262055-5960-40F1-A45D-F676D498E3A4}" destId="{18647FCC-BD71-411A-8278-3B1031790B35}" srcOrd="1" destOrd="0" presId="urn:microsoft.com/office/officeart/2008/layout/LinedList"/>
    <dgm:cxn modelId="{701D7E81-659B-455A-A690-073DA72E7188}" type="presParOf" srcId="{18647FCC-BD71-411A-8278-3B1031790B35}" destId="{FFF5DE41-F6F1-4BDE-B326-67B1CA4E1002}" srcOrd="0" destOrd="0" presId="urn:microsoft.com/office/officeart/2008/layout/LinedList"/>
    <dgm:cxn modelId="{E41F425E-C3A0-4998-AF29-CA1A5586A977}" type="presParOf" srcId="{18647FCC-BD71-411A-8278-3B1031790B35}" destId="{2D59B424-5D18-4D9F-85DE-C398D0632465}" srcOrd="1" destOrd="0" presId="urn:microsoft.com/office/officeart/2008/layout/LinedList"/>
    <dgm:cxn modelId="{E3BD0252-3A70-49FB-9010-E2DC937C61CD}" type="presParOf" srcId="{F2262055-5960-40F1-A45D-F676D498E3A4}" destId="{CA5FB5B5-A527-4FAE-9B69-CA908B92C854}" srcOrd="2" destOrd="0" presId="urn:microsoft.com/office/officeart/2008/layout/LinedList"/>
    <dgm:cxn modelId="{F6410044-5CC7-4C2D-997D-F84D768D3CFE}" type="presParOf" srcId="{F2262055-5960-40F1-A45D-F676D498E3A4}" destId="{A4A15C42-7940-4FF7-872F-668E6E7C5B00}" srcOrd="3" destOrd="0" presId="urn:microsoft.com/office/officeart/2008/layout/LinedList"/>
    <dgm:cxn modelId="{9283AA5B-1EE3-43BD-9ABC-70D38F59B8EC}" type="presParOf" srcId="{A4A15C42-7940-4FF7-872F-668E6E7C5B00}" destId="{FCE584C8-AD46-4F38-9FF8-DDAFEF2EDC62}" srcOrd="0" destOrd="0" presId="urn:microsoft.com/office/officeart/2008/layout/LinedList"/>
    <dgm:cxn modelId="{C3B7602F-F727-4981-91F6-4887E991C123}" type="presParOf" srcId="{A4A15C42-7940-4FF7-872F-668E6E7C5B00}" destId="{E7FC3F81-AACC-4A9F-92A9-AA32894587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DB823-918B-4500-B515-7D46E47E9B35}">
      <dsp:nvSpPr>
        <dsp:cNvPr id="0" name=""/>
        <dsp:cNvSpPr/>
      </dsp:nvSpPr>
      <dsp:spPr>
        <a:xfrm>
          <a:off x="0" y="0"/>
          <a:ext cx="4803797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F5DE41-F6F1-4BDE-B326-67B1CA4E1002}">
      <dsp:nvSpPr>
        <dsp:cNvPr id="0" name=""/>
        <dsp:cNvSpPr/>
      </dsp:nvSpPr>
      <dsp:spPr>
        <a:xfrm>
          <a:off x="0" y="0"/>
          <a:ext cx="4803797" cy="1835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latin typeface="Abadi" panose="020B0604020104020204" pitchFamily="34" charset="0"/>
            </a:rPr>
            <a:t>Algunos </a:t>
          </a:r>
          <a:r>
            <a:rPr lang="es-ES" sz="2500" b="1" kern="1200" dirty="0">
              <a:latin typeface="Abadi" panose="020B0604020104020204" pitchFamily="34" charset="0"/>
            </a:rPr>
            <a:t>sistemas de ecuaciones lineales </a:t>
          </a:r>
          <a:r>
            <a:rPr lang="es-ES" sz="2500" kern="1200" dirty="0">
              <a:latin typeface="Abadi" panose="020B0604020104020204" pitchFamily="34" charset="0"/>
            </a:rPr>
            <a:t>tienen </a:t>
          </a:r>
          <a:r>
            <a:rPr lang="es-ES" sz="2500" b="1" kern="1200" dirty="0">
              <a:latin typeface="Abadi" panose="020B0604020104020204" pitchFamily="34" charset="0"/>
            </a:rPr>
            <a:t>infinitas soluciones </a:t>
          </a:r>
          <a:r>
            <a:rPr lang="es-ES" sz="2500" kern="1200" dirty="0">
              <a:latin typeface="Abadi" panose="020B0604020104020204" pitchFamily="34" charset="0"/>
            </a:rPr>
            <a:t>que pueden conformar un conjunto de vectores llamado </a:t>
          </a:r>
          <a:r>
            <a:rPr lang="es-ES" sz="2500" b="1" kern="1200" dirty="0">
              <a:latin typeface="Abadi" panose="020B0604020104020204" pitchFamily="34" charset="0"/>
            </a:rPr>
            <a:t>espacio vectorial</a:t>
          </a:r>
          <a:r>
            <a:rPr lang="es-ES" sz="2500" kern="1200" dirty="0"/>
            <a:t>. </a:t>
          </a:r>
          <a:endParaRPr lang="en-US" sz="2500" kern="1200" dirty="0"/>
        </a:p>
      </dsp:txBody>
      <dsp:txXfrm>
        <a:off x="0" y="0"/>
        <a:ext cx="4803797" cy="1835089"/>
      </dsp:txXfrm>
    </dsp:sp>
    <dsp:sp modelId="{CA5FB5B5-A527-4FAE-9B69-CA908B92C854}">
      <dsp:nvSpPr>
        <dsp:cNvPr id="0" name=""/>
        <dsp:cNvSpPr/>
      </dsp:nvSpPr>
      <dsp:spPr>
        <a:xfrm>
          <a:off x="0" y="1835089"/>
          <a:ext cx="4803797" cy="0"/>
        </a:xfrm>
        <a:prstGeom prst="line">
          <a:avLst/>
        </a:prstGeom>
        <a:gradFill rotWithShape="0">
          <a:gsLst>
            <a:gs pos="0">
              <a:schemeClr val="accent2">
                <a:hueOff val="39038"/>
                <a:satOff val="-26876"/>
                <a:lumOff val="-6863"/>
                <a:alphaOff val="0"/>
                <a:shade val="85000"/>
                <a:satMod val="130000"/>
              </a:schemeClr>
            </a:gs>
            <a:gs pos="34000">
              <a:schemeClr val="accent2">
                <a:hueOff val="39038"/>
                <a:satOff val="-26876"/>
                <a:lumOff val="-6863"/>
                <a:alphaOff val="0"/>
                <a:shade val="87000"/>
                <a:satMod val="125000"/>
              </a:schemeClr>
            </a:gs>
            <a:gs pos="70000">
              <a:schemeClr val="accent2">
                <a:hueOff val="39038"/>
                <a:satOff val="-26876"/>
                <a:lumOff val="-686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9038"/>
                <a:satOff val="-26876"/>
                <a:lumOff val="-686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E584C8-AD46-4F38-9FF8-DDAFEF2EDC62}">
      <dsp:nvSpPr>
        <dsp:cNvPr id="0" name=""/>
        <dsp:cNvSpPr/>
      </dsp:nvSpPr>
      <dsp:spPr>
        <a:xfrm>
          <a:off x="0" y="1835089"/>
          <a:ext cx="4803797" cy="1835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>
              <a:latin typeface="Abadi" panose="020B0604020104020204" pitchFamily="34" charset="0"/>
            </a:rPr>
            <a:t>Este concepto, muy utilizado en los dispositivos digitales, emplean algoritmos que </a:t>
          </a:r>
          <a:r>
            <a:rPr lang="es-ES" sz="2500" b="1" kern="1200" dirty="0">
              <a:latin typeface="Abadi" panose="020B0604020104020204" pitchFamily="34" charset="0"/>
            </a:rPr>
            <a:t>detectan y corrigen errores </a:t>
          </a:r>
          <a:r>
            <a:rPr lang="es-ES" sz="2500" kern="1200" dirty="0">
              <a:latin typeface="Abadi" panose="020B0604020104020204" pitchFamily="34" charset="0"/>
            </a:rPr>
            <a:t>en la transmisión de datos.</a:t>
          </a:r>
          <a:endParaRPr lang="en-US" sz="2500" kern="1200" dirty="0">
            <a:latin typeface="Abadi" panose="020B0604020104020204" pitchFamily="34" charset="0"/>
          </a:endParaRPr>
        </a:p>
      </dsp:txBody>
      <dsp:txXfrm>
        <a:off x="0" y="1835089"/>
        <a:ext cx="4803797" cy="1835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1F157F0-C2FB-4AB1-A795-41C4116966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647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79770" y="4715907"/>
            <a:ext cx="5438139" cy="369302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0626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5E5181C-3A31-4884-BEE1-FB437935FE13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11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4705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3760C5F-8FE7-4872-85A5-5344962C3836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12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7923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5E5181C-3A31-4884-BEE1-FB437935FE13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13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0504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2BF24C7C-2FBF-4F7D-A8A2-880B65AA2719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14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6715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B1CF3EB-C356-4EB5-9251-973909B95808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15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8862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3760C5F-8FE7-4872-85A5-5344962C3836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16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54818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C311B587-A583-4272-9AA1-38993DC73891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17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8034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C311B587-A583-4272-9AA1-38993DC73891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18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7273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F561C27-220D-4908-80BF-BA2A80EB31FB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19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63136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AF561C27-220D-4908-80BF-BA2A80EB31FB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20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6810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79770" y="4715907"/>
            <a:ext cx="5438139" cy="369302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64693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2B1A3AB-C304-44F7-AC95-1F6E27C6CAF8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21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44278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2B1A3AB-C304-44F7-AC95-1F6E27C6CAF8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22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35723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2B1A3AB-C304-44F7-AC95-1F6E27C6CAF8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23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08847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2B1A3AB-C304-44F7-AC95-1F6E27C6CAF8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24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3119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9C1E29A6-2C8D-43B1-83F9-4E44326323A8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28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62544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F157F0-C2FB-4AB1-A795-41C4116966C7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3198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FE3745EA-E9B7-43EC-AF06-2271F0890041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31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sz="1100" b="0" dirty="0"/>
          </a:p>
        </p:txBody>
      </p:sp>
    </p:spTree>
    <p:extLst>
      <p:ext uri="{BB962C8B-B14F-4D97-AF65-F5344CB8AC3E}">
        <p14:creationId xmlns:p14="http://schemas.microsoft.com/office/powerpoint/2010/main" val="7875097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FE3745EA-E9B7-43EC-AF06-2271F0890041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32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5117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FE3745EA-E9B7-43EC-AF06-2271F0890041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33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094504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FE3745EA-E9B7-43EC-AF06-2271F0890041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34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8223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1EEBBE1-2087-4AD6-9C12-0551C25B47EC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25359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FE3745EA-E9B7-43EC-AF06-2271F0890041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37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8235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EF78BDDB-BDC7-4C14-9AC6-258AFB89EB93}" type="slidenum">
              <a:rPr lang="es-ES">
                <a:solidFill>
                  <a:srgbClr val="000000"/>
                </a:solidFill>
                <a:latin typeface="Arial" charset="0"/>
              </a:rPr>
              <a:pPr eaLnBrk="1" hangingPunct="1"/>
              <a:t>38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7004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9F0C89F3-765A-4948-829A-D1DF9504C473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39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11710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0A7C8797-F577-419E-AAA4-889BAA7A4865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42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446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73199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7771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0460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5388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0A7C8797-F577-419E-AAA4-889BAA7A4865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52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18418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1D6C8C95-84D1-41EF-AA85-37DBD115DCE2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66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4030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0D3DC21-A025-41A9-9A28-360590BF05CF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4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3707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1D6C8C95-84D1-41EF-AA85-37DBD115DCE2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67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7758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77929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1D6C8C95-84D1-41EF-AA85-37DBD115DCE2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69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37681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 txBox="1">
            <a:spLocks noGrp="1" noChangeArrowheads="1"/>
          </p:cNvSpPr>
          <p:nvPr/>
        </p:nvSpPr>
        <p:spPr bwMode="auto">
          <a:xfrm>
            <a:off x="3850443" y="9430091"/>
            <a:ext cx="2944085" cy="49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68963B0D-5A64-4F1C-B2F6-C7BE47670E0F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70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53118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7FE51743-0BAB-406F-813C-74BFF105EF00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71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036702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7FE51743-0BAB-406F-813C-74BFF105EF00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72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8760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fld id="{6C7FB522-D5FE-4315-9496-A3F9DC652944}" type="slidenum">
              <a:rPr lang="es-ES" smtClean="0">
                <a:solidFill>
                  <a:srgbClr val="000000"/>
                </a:solidFill>
                <a:latin typeface="Arial" charset="0"/>
              </a:rPr>
              <a:pPr eaLnBrk="1" hangingPunct="1"/>
              <a:t>73</a:t>
            </a:fld>
            <a:endParaRPr lang="es-E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232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1EEBBE1-2087-4AD6-9C12-0551C25B47EC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5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2535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1EEBBE1-2087-4AD6-9C12-0551C25B47EC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6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949" tIns="44975" rIns="89949" bIns="44975"/>
          <a:lstStyle/>
          <a:p>
            <a:pPr defTabSz="914400" eaLnBrk="1" hangingPunct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4962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E5A7FA9-D6D3-4A60-8524-F8AA675AC951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7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70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E5A7FA9-D6D3-4A60-8524-F8AA675AC951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8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07168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E5A7FA9-D6D3-4A60-8524-F8AA675AC951}" type="slidenum">
              <a:rPr lang="es-ES" sz="1200">
                <a:solidFill>
                  <a:srgbClr val="000000"/>
                </a:solidFill>
                <a:latin typeface="Arial" charset="0"/>
              </a:rPr>
              <a:pPr algn="r" eaLnBrk="1" hangingPunct="1">
                <a:buClrTx/>
                <a:buFontTx/>
                <a:buNone/>
              </a:pPr>
              <a:t>9</a:t>
            </a:fld>
            <a:endParaRPr lang="es-E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709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8 Rectángulo redondeado"/>
          <p:cNvSpPr/>
          <p:nvPr userDrawn="1"/>
        </p:nvSpPr>
        <p:spPr>
          <a:xfrm>
            <a:off x="323529" y="332656"/>
            <a:ext cx="8712968" cy="621428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1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1DE67A8-AFE5-4C10-AB39-8CDA02C83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6376" y="6453112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fld id="{91974DF9-AD47-4691-BA21-BBFCE3637A9A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Shape 30">
            <a:extLst>
              <a:ext uri="{FF2B5EF4-FFF2-40B4-BE49-F238E27FC236}">
                <a16:creationId xmlns:a16="http://schemas.microsoft.com/office/drawing/2014/main" id="{3037FBDE-807C-4E27-A9D7-D329C2A9CB38}"/>
              </a:ext>
            </a:extLst>
          </p:cNvPr>
          <p:cNvSpPr txBox="1"/>
          <p:nvPr userDrawn="1"/>
        </p:nvSpPr>
        <p:spPr>
          <a:xfrm>
            <a:off x="49923" y="241987"/>
            <a:ext cx="1152129" cy="323135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algn="l">
              <a:buNone/>
            </a:pPr>
            <a:r>
              <a:rPr lang="es" sz="900" b="0" cap="small" baseline="0" dirty="0">
                <a:solidFill>
                  <a:srgbClr val="002060"/>
                </a:solidFill>
                <a:latin typeface="Abadi" panose="020B0604020104020204" pitchFamily="34" charset="0"/>
              </a:rPr>
              <a:t>GIA, GII</a:t>
            </a:r>
          </a:p>
        </p:txBody>
      </p:sp>
      <p:pic>
        <p:nvPicPr>
          <p:cNvPr id="16" name="Picture 18" descr="ua">
            <a:extLst>
              <a:ext uri="{FF2B5EF4-FFF2-40B4-BE49-F238E27FC236}">
                <a16:creationId xmlns:a16="http://schemas.microsoft.com/office/drawing/2014/main" id="{A83BBA6F-EF3B-4FEB-89CA-4560AEAF27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-47267"/>
            <a:ext cx="482403" cy="4711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hape 29">
            <a:extLst>
              <a:ext uri="{FF2B5EF4-FFF2-40B4-BE49-F238E27FC236}">
                <a16:creationId xmlns:a16="http://schemas.microsoft.com/office/drawing/2014/main" id="{062CC7EE-72DD-4019-808D-209EC5225F52}"/>
              </a:ext>
            </a:extLst>
          </p:cNvPr>
          <p:cNvSpPr txBox="1">
            <a:spLocks/>
          </p:cNvSpPr>
          <p:nvPr userDrawn="1"/>
        </p:nvSpPr>
        <p:spPr>
          <a:xfrm>
            <a:off x="107504" y="-27384"/>
            <a:ext cx="1595636" cy="461635"/>
          </a:xfrm>
          <a:prstGeom prst="rect">
            <a:avLst/>
          </a:prstGeom>
        </p:spPr>
        <p:txBody>
          <a:bodyPr wrap="square" lIns="91425" tIns="91425" rIns="91425" bIns="91425" anchor="ctr" anchorCtr="0">
            <a:sp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</a:rPr>
              <a:t>MATEMÁTICAS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</a:rPr>
              <a:t>ÁLGEBRA LINEAL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8A95762-BFAF-C5FB-DBC7-98E737A7038F}"/>
              </a:ext>
            </a:extLst>
          </p:cNvPr>
          <p:cNvSpPr txBox="1">
            <a:spLocks/>
          </p:cNvSpPr>
          <p:nvPr userDrawn="1"/>
        </p:nvSpPr>
        <p:spPr>
          <a:xfrm>
            <a:off x="3491880" y="6546936"/>
            <a:ext cx="1944216" cy="244848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r>
              <a:rPr lang="en-US" sz="1100" baseline="0" dirty="0">
                <a:solidFill>
                  <a:srgbClr val="002060"/>
                </a:solidFill>
                <a:latin typeface="+mn-lt"/>
              </a:rPr>
              <a:t>T7Alg   </a:t>
            </a:r>
            <a:r>
              <a:rPr lang="en-US" sz="1100" baseline="0" dirty="0" err="1">
                <a:solidFill>
                  <a:srgbClr val="002060"/>
                </a:solidFill>
                <a:latin typeface="+mn-lt"/>
              </a:rPr>
              <a:t>Espacios</a:t>
            </a:r>
            <a:r>
              <a:rPr lang="en-US" sz="1100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1100" baseline="0" dirty="0" err="1">
                <a:solidFill>
                  <a:srgbClr val="002060"/>
                </a:solidFill>
                <a:latin typeface="+mn-lt"/>
              </a:rPr>
              <a:t>vectoriales</a:t>
            </a:r>
            <a:r>
              <a:rPr lang="en-US" sz="1100" dirty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A821D5F-BD58-BA28-C6C4-844BBBB6B792}"/>
              </a:ext>
            </a:extLst>
          </p:cNvPr>
          <p:cNvSpPr/>
          <p:nvPr userDrawn="1"/>
        </p:nvSpPr>
        <p:spPr>
          <a:xfrm>
            <a:off x="35496" y="461864"/>
            <a:ext cx="636713" cy="2308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" sz="900" dirty="0">
                <a:solidFill>
                  <a:srgbClr val="DF5517"/>
                </a:solidFill>
                <a:latin typeface="Abadi" panose="020B0604020104020204" pitchFamily="34" charset="0"/>
              </a:rPr>
              <a:t>2023-24</a:t>
            </a:r>
            <a:endParaRPr lang="es" sz="900" b="1" dirty="0">
              <a:solidFill>
                <a:srgbClr val="DF5517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60748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F66385C-1DC1-4E14-9A15-F848DE040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6376" y="6453112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fld id="{91974DF9-AD47-4691-BA21-BBFCE3637A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7585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8 Rectángulo redondeado"/>
          <p:cNvSpPr/>
          <p:nvPr/>
        </p:nvSpPr>
        <p:spPr>
          <a:xfrm>
            <a:off x="203605" y="358169"/>
            <a:ext cx="8760883" cy="618876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6453112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fld id="{91974DF9-AD47-4691-BA21-BBFCE3637A9A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Marcador de número de diapositiva 1"/>
          <p:cNvSpPr txBox="1">
            <a:spLocks/>
          </p:cNvSpPr>
          <p:nvPr userDrawn="1"/>
        </p:nvSpPr>
        <p:spPr>
          <a:xfrm>
            <a:off x="3491880" y="6546936"/>
            <a:ext cx="1944216" cy="244848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r>
              <a:rPr lang="en-US" sz="1100" baseline="0" dirty="0">
                <a:solidFill>
                  <a:srgbClr val="002060"/>
                </a:solidFill>
                <a:latin typeface="+mn-lt"/>
              </a:rPr>
              <a:t>T7Alg   </a:t>
            </a:r>
            <a:r>
              <a:rPr lang="en-US" sz="1100" baseline="0" dirty="0" err="1">
                <a:solidFill>
                  <a:srgbClr val="002060"/>
                </a:solidFill>
                <a:latin typeface="+mn-lt"/>
              </a:rPr>
              <a:t>Espacios</a:t>
            </a:r>
            <a:r>
              <a:rPr lang="en-US" sz="1100" baseline="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1100" baseline="0" dirty="0" err="1">
                <a:solidFill>
                  <a:srgbClr val="002060"/>
                </a:solidFill>
                <a:latin typeface="+mn-lt"/>
              </a:rPr>
              <a:t>vectoriales</a:t>
            </a:r>
            <a:r>
              <a:rPr lang="en-US" sz="1100" dirty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9" name="Shape 30">
            <a:extLst>
              <a:ext uri="{FF2B5EF4-FFF2-40B4-BE49-F238E27FC236}">
                <a16:creationId xmlns:a16="http://schemas.microsoft.com/office/drawing/2014/main" id="{0314AE8D-2A41-4FA9-846F-76927AF43DAF}"/>
              </a:ext>
            </a:extLst>
          </p:cNvPr>
          <p:cNvSpPr txBox="1"/>
          <p:nvPr userDrawn="1"/>
        </p:nvSpPr>
        <p:spPr>
          <a:xfrm>
            <a:off x="49923" y="241987"/>
            <a:ext cx="1152129" cy="323135"/>
          </a:xfrm>
          <a:prstGeom prst="rect">
            <a:avLst/>
          </a:prstGeom>
          <a:noFill/>
        </p:spPr>
        <p:txBody>
          <a:bodyPr wrap="square" lIns="91425" tIns="91425" rIns="91425" bIns="91425" anchor="t" anchorCtr="0">
            <a:spAutoFit/>
          </a:bodyPr>
          <a:lstStyle/>
          <a:p>
            <a:pPr algn="l">
              <a:buNone/>
            </a:pPr>
            <a:r>
              <a:rPr lang="es" sz="900" b="0" cap="small" baseline="0" dirty="0">
                <a:solidFill>
                  <a:srgbClr val="002060"/>
                </a:solidFill>
                <a:latin typeface="Abadi" panose="020B0604020104020204" pitchFamily="34" charset="0"/>
              </a:rPr>
              <a:t>GIA, GII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A7CA82C-ADE6-4EBF-A39E-2C00ADF00225}"/>
              </a:ext>
            </a:extLst>
          </p:cNvPr>
          <p:cNvSpPr/>
          <p:nvPr userDrawn="1"/>
        </p:nvSpPr>
        <p:spPr>
          <a:xfrm>
            <a:off x="35496" y="461864"/>
            <a:ext cx="636713" cy="2308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" sz="900" dirty="0">
                <a:solidFill>
                  <a:srgbClr val="DF5517"/>
                </a:solidFill>
                <a:latin typeface="Abadi" panose="020B0604020104020204" pitchFamily="34" charset="0"/>
              </a:rPr>
              <a:t>2023-24</a:t>
            </a:r>
            <a:endParaRPr lang="es" sz="900" b="1" dirty="0">
              <a:solidFill>
                <a:srgbClr val="DF5517"/>
              </a:solidFill>
              <a:latin typeface="Abadi" panose="020B0604020104020204" pitchFamily="34" charset="0"/>
            </a:endParaRPr>
          </a:p>
        </p:txBody>
      </p:sp>
      <p:pic>
        <p:nvPicPr>
          <p:cNvPr id="11" name="Picture 18" descr="ua">
            <a:extLst>
              <a:ext uri="{FF2B5EF4-FFF2-40B4-BE49-F238E27FC236}">
                <a16:creationId xmlns:a16="http://schemas.microsoft.com/office/drawing/2014/main" id="{9383213D-E241-4513-969E-A6D6BBAF06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-47267"/>
            <a:ext cx="482403" cy="4711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hape 29">
            <a:extLst>
              <a:ext uri="{FF2B5EF4-FFF2-40B4-BE49-F238E27FC236}">
                <a16:creationId xmlns:a16="http://schemas.microsoft.com/office/drawing/2014/main" id="{BFF21380-0BFF-4528-AA83-869315043FAC}"/>
              </a:ext>
            </a:extLst>
          </p:cNvPr>
          <p:cNvSpPr txBox="1">
            <a:spLocks/>
          </p:cNvSpPr>
          <p:nvPr userDrawn="1"/>
        </p:nvSpPr>
        <p:spPr>
          <a:xfrm>
            <a:off x="107504" y="-27384"/>
            <a:ext cx="1595636" cy="461635"/>
          </a:xfrm>
          <a:prstGeom prst="rect">
            <a:avLst/>
          </a:prstGeom>
        </p:spPr>
        <p:txBody>
          <a:bodyPr wrap="square" lIns="91425" tIns="91425" rIns="91425" bIns="91425" anchor="ctr" anchorCtr="0">
            <a:sp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</a:rPr>
              <a:t>MATEMÁTICAS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</a:pPr>
            <a:r>
              <a:rPr lang="es" sz="900" b="1" i="0" dirty="0">
                <a:solidFill>
                  <a:schemeClr val="tx1">
                    <a:lumMod val="95000"/>
                  </a:schemeClr>
                </a:solidFill>
              </a:rPr>
              <a:t>ÁLGEBRA LINEAL</a:t>
            </a:r>
          </a:p>
        </p:txBody>
      </p:sp>
    </p:spTree>
    <p:extLst>
      <p:ext uri="{BB962C8B-B14F-4D97-AF65-F5344CB8AC3E}">
        <p14:creationId xmlns:p14="http://schemas.microsoft.com/office/powerpoint/2010/main" val="341812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</p:sldLayoutIdLst>
  <p:transition spd="slow">
    <p:wipe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wmf"/><Relationship Id="rId9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lipedia.com/popup/popupWindow.html?tipo=imagen&amp;titulo=Direcci%F3n+y+m%F3dulo+de+un+vector+&amp;url=/kalipediamedia/matematicas/media/201111/30/geometria/20111130klpmatgeo_12_Ges_LCO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7C2DC10F-CD76-43DC-9E0B-CB291F740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C18170A-08B7-4230-A012-B24C20E39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9144000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2188B95-E375-4977-9E9C-E28CE956F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E5958DBC-F4DA-42A8-8C52-860179790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0" descr="Vector space illust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0564" y="581098"/>
            <a:ext cx="2025092" cy="2476136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9FCC9A9-2031-4283-9B27-34B62BB7F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85935" y="2086188"/>
            <a:ext cx="43891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senalar">
            <a:extLst>
              <a:ext uri="{FF2B5EF4-FFF2-40B4-BE49-F238E27FC236}">
                <a16:creationId xmlns:a16="http://schemas.microsoft.com/office/drawing/2014/main" id="{911FAC72-6F28-94AD-0F5E-3C8360884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9792" y="3993911"/>
            <a:ext cx="578289" cy="102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51DDD252-D7C8-4CE5-9C61-D60D722BC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FBD75F5-C49C-4F6A-8D43-7A5939C2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0943C842-2685-496C-8E89-486CD78AA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5343" y="6459785"/>
            <a:ext cx="98401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  <a:defRPr/>
            </a:pPr>
            <a:fld id="{79883A7B-B880-4929-8F3D-4F2013C862B6}" type="slidenum">
              <a:rPr lang="en-US" smtClean="0">
                <a:solidFill>
                  <a:srgbClr val="FFFFFF"/>
                </a:solidFill>
                <a:latin typeface="+mn-lt"/>
              </a:rPr>
              <a:pPr defTabSz="457200">
                <a:spcAft>
                  <a:spcPts val="600"/>
                </a:spcAft>
                <a:defRPr/>
              </a:pPr>
              <a:t>1</a:t>
            </a:fld>
            <a:endParaRPr lang="en-US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14" name="CuadroTexto 2">
            <a:extLst>
              <a:ext uri="{FF2B5EF4-FFF2-40B4-BE49-F238E27FC236}">
                <a16:creationId xmlns:a16="http://schemas.microsoft.com/office/drawing/2014/main" id="{246FF27A-BB6C-204C-08B3-B18BE015E2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5857580"/>
              </p:ext>
            </p:extLst>
          </p:nvPr>
        </p:nvGraphicFramePr>
        <p:xfrm>
          <a:off x="3491880" y="1988840"/>
          <a:ext cx="4803797" cy="3670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B821FAE0-6AA4-D8FB-5E37-F902803A9B7D}"/>
              </a:ext>
            </a:extLst>
          </p:cNvPr>
          <p:cNvSpPr txBox="1"/>
          <p:nvPr/>
        </p:nvSpPr>
        <p:spPr>
          <a:xfrm>
            <a:off x="3670679" y="988906"/>
            <a:ext cx="4604376" cy="46166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ES" sz="2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  <a:ea typeface="Source Code Pro Light" panose="020B0409030403020204" pitchFamily="49" charset="0"/>
              </a:rPr>
              <a:t>T7Alg: ESPACIOS VECTORIALES</a:t>
            </a:r>
            <a:endParaRPr lang="es-E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496260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0BD4927-0C2D-41BF-B54C-EB5C9AF5A1B3}"/>
              </a:ext>
            </a:extLst>
          </p:cNvPr>
          <p:cNvSpPr txBox="1"/>
          <p:nvPr/>
        </p:nvSpPr>
        <p:spPr>
          <a:xfrm>
            <a:off x="2364337" y="865098"/>
            <a:ext cx="330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S1 = { (x,y,1): </a:t>
            </a:r>
            <a:r>
              <a:rPr lang="es-ES_tradnl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x,y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R / x + y = 0 }</a:t>
            </a:r>
            <a:endParaRPr lang="es-ES" b="1" baseline="300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9B77832-BC89-4D1B-9547-73644FC60BB0}"/>
              </a:ext>
            </a:extLst>
          </p:cNvPr>
          <p:cNvSpPr txBox="1"/>
          <p:nvPr/>
        </p:nvSpPr>
        <p:spPr>
          <a:xfrm>
            <a:off x="2372363" y="1839846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S2 = { (a, 0, a -1): a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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R }</a:t>
            </a:r>
            <a:endParaRPr lang="es-ES" b="1" baseline="300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3CC5C98-8FBA-4E9D-950C-2992CFAA3B0B}"/>
              </a:ext>
            </a:extLst>
          </p:cNvPr>
          <p:cNvSpPr txBox="1"/>
          <p:nvPr/>
        </p:nvSpPr>
        <p:spPr>
          <a:xfrm>
            <a:off x="2363540" y="2858911"/>
            <a:ext cx="3745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S3 = { (</a:t>
            </a:r>
            <a:r>
              <a:rPr lang="es-ES_tradnl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x,y,z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): </a:t>
            </a:r>
            <a:r>
              <a:rPr lang="es-ES_tradnl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x,y,z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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R / y - x + 4z = 0 }</a:t>
            </a:r>
            <a:endParaRPr lang="es-ES" b="1" baseline="300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D61FA4-D7BF-413D-8D7E-4A918A105851}"/>
              </a:ext>
            </a:extLst>
          </p:cNvPr>
          <p:cNvSpPr txBox="1"/>
          <p:nvPr/>
        </p:nvSpPr>
        <p:spPr>
          <a:xfrm>
            <a:off x="2727920" y="1342421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a.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 No contiene el vector 0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383F58C-11FB-4944-AFD1-5845552FC6D0}"/>
              </a:ext>
            </a:extLst>
          </p:cNvPr>
          <p:cNvSpPr txBox="1"/>
          <p:nvPr/>
        </p:nvSpPr>
        <p:spPr>
          <a:xfrm>
            <a:off x="2727920" y="4530606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a.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 No contiene el vector 0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88B8F5A-60F1-4EEF-AF72-22DCAE517D22}"/>
              </a:ext>
            </a:extLst>
          </p:cNvPr>
          <p:cNvSpPr txBox="1"/>
          <p:nvPr/>
        </p:nvSpPr>
        <p:spPr>
          <a:xfrm>
            <a:off x="2880320" y="3450486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d.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 Sí es un subespacio</a:t>
            </a:r>
            <a:endParaRPr lang="es-ES" sz="16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E53F6F9-16E2-42D9-ABEA-1FF87D694AD4}"/>
              </a:ext>
            </a:extLst>
          </p:cNvPr>
          <p:cNvSpPr txBox="1"/>
          <p:nvPr/>
        </p:nvSpPr>
        <p:spPr>
          <a:xfrm>
            <a:off x="2363540" y="3997870"/>
            <a:ext cx="4936380" cy="462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S4</a:t>
            </a:r>
            <a:r>
              <a:rPr lang="es-ES_tradn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= { (x, y, z): </a:t>
            </a:r>
            <a:r>
              <a:rPr lang="es-ES_tradnl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x,y,z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</a:t>
            </a:r>
            <a:r>
              <a:rPr lang="es-ES_tradnl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R</a:t>
            </a:r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es-ES_tradnl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/ x – y + z = 0, y + z = 1 }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3575001-67E4-45E6-8E11-6831FF303E6C}"/>
              </a:ext>
            </a:extLst>
          </p:cNvPr>
          <p:cNvSpPr txBox="1"/>
          <p:nvPr/>
        </p:nvSpPr>
        <p:spPr>
          <a:xfrm>
            <a:off x="2880320" y="2276872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a.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n-lt"/>
              </a:rPr>
              <a:t> No contiene el vector 0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E9404B-2476-5C21-97FE-287AB9BE6513}"/>
              </a:ext>
            </a:extLst>
          </p:cNvPr>
          <p:cNvSpPr txBox="1"/>
          <p:nvPr/>
        </p:nvSpPr>
        <p:spPr>
          <a:xfrm>
            <a:off x="1262197" y="5114436"/>
            <a:ext cx="5769156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s-ES" sz="1600" b="1" dirty="0">
                <a:latin typeface="+mn-lt"/>
              </a:rPr>
              <a:t>Opciones:</a:t>
            </a:r>
          </a:p>
          <a:p>
            <a:r>
              <a:rPr lang="es-ES" sz="1600" dirty="0">
                <a:latin typeface="+mn-lt"/>
              </a:rPr>
              <a:t>a.</a:t>
            </a:r>
            <a:r>
              <a:rPr lang="es-ES" sz="1600" dirty="0">
                <a:effectLst/>
                <a:latin typeface="+mn-lt"/>
              </a:rPr>
              <a:t> No, no contiene el vector 0.</a:t>
            </a:r>
          </a:p>
          <a:p>
            <a:r>
              <a:rPr lang="es-ES" sz="1600" dirty="0">
                <a:latin typeface="+mn-lt"/>
              </a:rPr>
              <a:t>b.</a:t>
            </a:r>
            <a:r>
              <a:rPr lang="es-ES" sz="1600" dirty="0">
                <a:effectLst/>
                <a:latin typeface="+mn-lt"/>
              </a:rPr>
              <a:t> No, la suma no pertenece al subespacio</a:t>
            </a:r>
          </a:p>
          <a:p>
            <a:r>
              <a:rPr lang="es-ES" sz="1600" dirty="0">
                <a:effectLst/>
                <a:latin typeface="+mn-lt"/>
              </a:rPr>
              <a:t>c. No, la multiplicación por escalar no pertenece al subespacio</a:t>
            </a:r>
          </a:p>
          <a:p>
            <a:r>
              <a:rPr lang="es-ES" sz="1600" dirty="0">
                <a:latin typeface="+mn-lt"/>
              </a:rPr>
              <a:t>d.</a:t>
            </a:r>
            <a:r>
              <a:rPr lang="es-ES" sz="1600" dirty="0">
                <a:effectLst/>
                <a:latin typeface="+mn-lt"/>
              </a:rPr>
              <a:t> Sí es un subespacio, cumple todas las propiedades</a:t>
            </a:r>
            <a:endParaRPr lang="es-ES" sz="1600" dirty="0">
              <a:latin typeface="+mn-lt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7E2EDDD-3D76-4277-623B-349932E26D56}"/>
              </a:ext>
            </a:extLst>
          </p:cNvPr>
          <p:cNvSpPr txBox="1"/>
          <p:nvPr/>
        </p:nvSpPr>
        <p:spPr>
          <a:xfrm>
            <a:off x="38892" y="1104585"/>
            <a:ext cx="22653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1600" b="1" i="0" u="none" strike="noStrike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Para cada conjunto decide la opción correcta</a:t>
            </a:r>
            <a:endParaRPr lang="es-ES" sz="1600" b="0" dirty="0">
              <a:effectLst/>
              <a:latin typeface="Abadi" panose="020B0604020104020204" pitchFamily="34" charset="0"/>
            </a:endParaRPr>
          </a:p>
          <a:p>
            <a:br>
              <a:rPr lang="es-ES" sz="1600" dirty="0">
                <a:latin typeface="Abadi" panose="020B0604020104020204" pitchFamily="34" charset="0"/>
              </a:rPr>
            </a:b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B5F0E1B-FE11-C146-971B-3E6DD53559DE}"/>
              </a:ext>
            </a:extLst>
          </p:cNvPr>
          <p:cNvSpPr txBox="1"/>
          <p:nvPr/>
        </p:nvSpPr>
        <p:spPr>
          <a:xfrm>
            <a:off x="1796299" y="251265"/>
            <a:ext cx="55963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1800" b="1" i="0" u="none" strike="noStrike" dirty="0">
                <a:solidFill>
                  <a:srgbClr val="007A37"/>
                </a:solidFill>
                <a:effectLst/>
                <a:latin typeface="Calibri" panose="020F0502020204030204" pitchFamily="34" charset="0"/>
              </a:rPr>
              <a:t>Estudia si los conjuntos son espacios vectoriales de R</a:t>
            </a:r>
            <a:r>
              <a:rPr lang="es-ES" sz="1800" b="1" i="0" u="none" strike="noStrike" baseline="30000" dirty="0">
                <a:solidFill>
                  <a:srgbClr val="007A37"/>
                </a:solidFill>
                <a:effectLst/>
                <a:latin typeface="Calibri" panose="020F0502020204030204" pitchFamily="34" charset="0"/>
              </a:rPr>
              <a:t>3</a:t>
            </a:r>
            <a:endParaRPr lang="es-ES" b="0" dirty="0">
              <a:effectLst/>
            </a:endParaRPr>
          </a:p>
        </p:txBody>
      </p:sp>
      <p:sp>
        <p:nvSpPr>
          <p:cNvPr id="21" name="1 Marcador de número de diapositiva">
            <a:extLst>
              <a:ext uri="{FF2B5EF4-FFF2-40B4-BE49-F238E27FC236}">
                <a16:creationId xmlns:a16="http://schemas.microsoft.com/office/drawing/2014/main" id="{30F75E8E-0317-C1EC-315D-05995E332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8943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4"/>
          <p:cNvSpPr>
            <a:spLocks noChangeArrowheads="1"/>
          </p:cNvSpPr>
          <p:nvPr/>
        </p:nvSpPr>
        <p:spPr bwMode="auto">
          <a:xfrm>
            <a:off x="1312018" y="1052736"/>
            <a:ext cx="5650906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s-ES" sz="2000" b="0" dirty="0">
                <a:solidFill>
                  <a:srgbClr val="002060"/>
                </a:solidFill>
                <a:latin typeface="Abadi" panose="020B0604020104020204" pitchFamily="34" charset="0"/>
              </a:rPr>
              <a:t>&gt;&gt; Vemos cómo generar </a:t>
            </a:r>
            <a:r>
              <a:rPr lang="es-ES" sz="2000" b="0" dirty="0" err="1">
                <a:solidFill>
                  <a:srgbClr val="002060"/>
                </a:solidFill>
                <a:latin typeface="Abadi" panose="020B0604020104020204" pitchFamily="34" charset="0"/>
              </a:rPr>
              <a:t>subespacios</a:t>
            </a:r>
            <a:r>
              <a:rPr lang="es-ES" sz="2000" b="0" dirty="0">
                <a:solidFill>
                  <a:srgbClr val="002060"/>
                </a:solidFill>
                <a:latin typeface="Abadi" panose="020B0604020104020204" pitchFamily="34" charset="0"/>
              </a:rPr>
              <a:t> vectoriales </a:t>
            </a:r>
          </a:p>
          <a:p>
            <a:pPr algn="ctr"/>
            <a:endParaRPr lang="es-ES" sz="20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algn="ctr"/>
            <a:r>
              <a:rPr lang="es-ES" sz="2000" b="0" dirty="0">
                <a:solidFill>
                  <a:srgbClr val="002060"/>
                </a:solidFill>
                <a:latin typeface="Abadi" panose="020B0604020104020204" pitchFamily="34" charset="0"/>
              </a:rPr>
              <a:t>del espacio vectorial </a:t>
            </a:r>
            <a:r>
              <a:rPr lang="es-ES" sz="2000" dirty="0">
                <a:solidFill>
                  <a:srgbClr val="002060"/>
                </a:solidFill>
                <a:latin typeface="Abadi" panose="020B0604020104020204" pitchFamily="34" charset="0"/>
              </a:rPr>
              <a:t>R</a:t>
            </a:r>
            <a:r>
              <a:rPr lang="es-ES" sz="2000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</a:p>
          <a:p>
            <a:pPr algn="ctr"/>
            <a:endParaRPr lang="es-ES" sz="20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algn="ctr"/>
            <a:endParaRPr lang="es-ES" sz="20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algn="ctr"/>
            <a:r>
              <a:rPr lang="es-ES" sz="2000" u="sng" dirty="0">
                <a:solidFill>
                  <a:srgbClr val="002060"/>
                </a:solidFill>
                <a:latin typeface="Abadi" panose="020B0604020104020204" pitchFamily="34" charset="0"/>
              </a:rPr>
              <a:t>Conceptos necesarios:</a:t>
            </a:r>
          </a:p>
          <a:p>
            <a:pPr algn="ctr"/>
            <a:endParaRPr lang="es-ES" sz="20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algn="ctr"/>
            <a:r>
              <a:rPr lang="es-ES" sz="2000" b="1" dirty="0">
                <a:solidFill>
                  <a:srgbClr val="0070C0"/>
                </a:solidFill>
                <a:latin typeface="Abadi" panose="020B0604020104020204" pitchFamily="34" charset="0"/>
              </a:rPr>
              <a:t>&gt;&gt; Combinación Lineal de vectores</a:t>
            </a:r>
          </a:p>
          <a:p>
            <a:pPr algn="ctr"/>
            <a:endParaRPr lang="es-ES" sz="2000" b="1" dirty="0">
              <a:solidFill>
                <a:srgbClr val="0070C0"/>
              </a:solidFill>
              <a:latin typeface="Abadi" panose="020B0604020104020204" pitchFamily="34" charset="0"/>
            </a:endParaRPr>
          </a:p>
          <a:p>
            <a:pPr algn="ctr"/>
            <a:r>
              <a:rPr lang="es-ES" sz="2000" b="1" dirty="0">
                <a:solidFill>
                  <a:srgbClr val="0070C0"/>
                </a:solidFill>
                <a:latin typeface="Abadi" panose="020B0604020104020204" pitchFamily="34" charset="0"/>
              </a:rPr>
              <a:t>&gt;&gt; Independencia entre vectores </a:t>
            </a:r>
          </a:p>
        </p:txBody>
      </p:sp>
      <p:pic>
        <p:nvPicPr>
          <p:cNvPr id="184323" name="Picture 22" descr="caminando-2-ing-multi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797" y="4653136"/>
            <a:ext cx="1453553" cy="2015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F230E4E1-8A9A-2DAA-74EF-1DF496131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1452166" y="200134"/>
            <a:ext cx="5750292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</a:rPr>
              <a:t>COMBINACIÓN LINEAL DE VECTORES N-DIMENSIONALES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899592" y="3131676"/>
            <a:ext cx="6912768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" b="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</a:rPr>
              <a:t>a)   (1,2) </a:t>
            </a:r>
            <a:r>
              <a:rPr lang="es-ES_tradnl" b="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Symbol"/>
              </a:rPr>
              <a:t> </a:t>
            </a:r>
            <a:r>
              <a:rPr lang="es-ES_tradnl" b="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1" pitchFamily="2" charset="2"/>
              </a:rPr>
              <a:t>R</a:t>
            </a:r>
            <a:r>
              <a:rPr lang="es-ES_tradnl" b="0" baseline="3000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1" pitchFamily="2" charset="2"/>
              </a:rPr>
              <a:t>2</a:t>
            </a:r>
            <a:r>
              <a:rPr lang="es-ES_tradnl" b="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5" pitchFamily="2" charset="2"/>
              </a:rPr>
              <a:t> es </a:t>
            </a:r>
            <a:r>
              <a:rPr lang="es-ES" b="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</a:rPr>
              <a:t>CL de (1,0) y (0,1) ya que (1,2) = 1(1,0) + 2(0,1)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881632" y="3645024"/>
            <a:ext cx="67147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</a:rPr>
              <a:t>b)   </a:t>
            </a:r>
            <a:r>
              <a:rPr lang="es-ES_tradnl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1" pitchFamily="2" charset="2"/>
              </a:rPr>
              <a:t>(2,1,1) </a:t>
            </a:r>
            <a:r>
              <a:rPr lang="es-ES_tradnl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Symbol"/>
              </a:rPr>
              <a:t> </a:t>
            </a:r>
            <a:r>
              <a:rPr lang="es-ES_tradnl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1" pitchFamily="2" charset="2"/>
              </a:rPr>
              <a:t>R</a:t>
            </a:r>
            <a:r>
              <a:rPr lang="es-ES_tradnl" baseline="30000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1" pitchFamily="2" charset="2"/>
              </a:rPr>
              <a:t>3</a:t>
            </a:r>
            <a:r>
              <a:rPr lang="es-ES_tradnl" dirty="0">
                <a:solidFill>
                  <a:schemeClr val="tx2">
                    <a:lumMod val="50000"/>
                  </a:schemeClr>
                </a:solidFill>
                <a:latin typeface="Skeena" panose="020B0604020202020204" pitchFamily="2" charset="0"/>
                <a:sym typeface="Math5" pitchFamily="2" charset="2"/>
              </a:rPr>
              <a:t>  no es CL de los vectores (1,0,0)  y (1,1,0) ya que:       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81230" y="859983"/>
            <a:ext cx="7279557" cy="150842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Un vector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 R</a:t>
            </a:r>
            <a:r>
              <a:rPr lang="es-ES" baseline="30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n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es </a:t>
            </a:r>
            <a:r>
              <a:rPr lang="es-ES" u="sng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combinación lineal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(CL) de los vectores 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u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1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, u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2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,…u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p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si existen escalares 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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1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, 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2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,… </a:t>
            </a:r>
            <a:r>
              <a:rPr lang="es-ES" sz="20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p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/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		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v = </a:t>
            </a:r>
            <a:r>
              <a:rPr lang="es-ES" sz="24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1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u</a:t>
            </a:r>
            <a:r>
              <a:rPr lang="es-ES" sz="24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1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+ </a:t>
            </a:r>
            <a:r>
              <a:rPr lang="es-ES" sz="24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2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u</a:t>
            </a:r>
            <a:r>
              <a:rPr lang="es-ES" sz="2400" b="1" baseline="-2500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2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+… </a:t>
            </a:r>
            <a:r>
              <a:rPr lang="es-ES" sz="2400" b="1" baseline="-25000" dirty="0" err="1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p</a:t>
            </a:r>
            <a:r>
              <a:rPr lang="es-ES" sz="2400" b="1" dirty="0" err="1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u</a:t>
            </a:r>
            <a:r>
              <a:rPr lang="es-ES" sz="2400" b="1" baseline="-25000" dirty="0" err="1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p</a:t>
            </a:r>
            <a:r>
              <a:rPr lang="es-ES" sz="2400" b="1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68190" y="4077072"/>
            <a:ext cx="4911922" cy="9584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es-ES" sz="2000" b="0" dirty="0">
                <a:solidFill>
                  <a:schemeClr val="tx1"/>
                </a:solidFill>
                <a:latin typeface="Skeena" pitchFamily="2" charset="0"/>
              </a:rPr>
              <a:t>		(2,1,1) = a(1,0,0) + b(1,1,0)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es-ES_tradnl" sz="2000" b="0" dirty="0">
                <a:solidFill>
                  <a:schemeClr val="tx1"/>
                </a:solidFill>
                <a:latin typeface="Skeena" pitchFamily="2" charset="0"/>
              </a:rPr>
              <a:t>                               Falla </a:t>
            </a:r>
            <a:r>
              <a:rPr lang="es-ES_tradnl" sz="2000" dirty="0">
                <a:solidFill>
                  <a:srgbClr val="FF0000"/>
                </a:solidFill>
                <a:latin typeface="Skeena" pitchFamily="2" charset="0"/>
              </a:rPr>
              <a:t>1 = 0.a + 0.b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28130" y="2781293"/>
            <a:ext cx="1080120" cy="33855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1600" dirty="0">
                <a:solidFill>
                  <a:srgbClr val="CCFF66"/>
                </a:solidFill>
              </a:rPr>
              <a:t>Ejemplo</a:t>
            </a:r>
          </a:p>
        </p:txBody>
      </p:sp>
      <p:cxnSp>
        <p:nvCxnSpPr>
          <p:cNvPr id="6" name="Conector recto 5"/>
          <p:cNvCxnSpPr/>
          <p:nvPr/>
        </p:nvCxnSpPr>
        <p:spPr>
          <a:xfrm flipH="1">
            <a:off x="3275856" y="4221088"/>
            <a:ext cx="216024" cy="4320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14279D53-CB11-F5C0-1645-888E6FF6C1DE}"/>
              </a:ext>
            </a:extLst>
          </p:cNvPr>
          <p:cNvSpPr txBox="1"/>
          <p:nvPr/>
        </p:nvSpPr>
        <p:spPr>
          <a:xfrm>
            <a:off x="668190" y="5517232"/>
            <a:ext cx="73448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i="1" dirty="0">
                <a:latin typeface="Abadi" panose="020B0604020104020204" pitchFamily="34" charset="0"/>
              </a:rPr>
              <a:t>Nota</a:t>
            </a:r>
            <a:r>
              <a:rPr lang="es-ES" sz="1600" i="1" dirty="0">
                <a:latin typeface="Abadi" panose="020B0604020104020204" pitchFamily="34" charset="0"/>
              </a:rPr>
              <a:t>: Cualquier vector en el plano se puede poner como CL de otros dos vectores que tengan distinta dirección. Esta combinación lineal es única.</a:t>
            </a: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F5461AD6-9492-49DC-6760-09E1D8B51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9" grpId="0" animBg="1"/>
      <p:bldP spid="104460" grpId="0" animBg="1" autoUpdateAnimBg="0"/>
      <p:bldP spid="8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D404080-BA17-4475-AAF4-A6DDE4C1A94A}"/>
              </a:ext>
            </a:extLst>
          </p:cNvPr>
          <p:cNvSpPr/>
          <p:nvPr/>
        </p:nvSpPr>
        <p:spPr>
          <a:xfrm>
            <a:off x="539552" y="687621"/>
            <a:ext cx="7921105" cy="1749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Lo vemos en 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R</a:t>
            </a:r>
            <a:r>
              <a:rPr lang="es-ES_tradnl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3 </a:t>
            </a:r>
          </a:p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Sean los vectores 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x, u, v, w 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 R</a:t>
            </a:r>
            <a:r>
              <a:rPr lang="es-ES_tradnl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3 </a:t>
            </a:r>
            <a:endParaRPr lang="es-ES_tradnl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Expresamos </a:t>
            </a:r>
            <a:r>
              <a:rPr lang="es-ES_tradnl" b="1" dirty="0">
                <a:solidFill>
                  <a:srgbClr val="C00000"/>
                </a:solidFill>
                <a:latin typeface="Abadi" panose="020B0604020104020204" pitchFamily="34" charset="0"/>
              </a:rPr>
              <a:t>x</a:t>
            </a: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como CL de </a:t>
            </a:r>
            <a:r>
              <a:rPr lang="es-ES_tradnl" b="1" dirty="0">
                <a:solidFill>
                  <a:srgbClr val="C00000"/>
                </a:solidFill>
                <a:latin typeface="Abadi" panose="020B0604020104020204" pitchFamily="34" charset="0"/>
              </a:rPr>
              <a:t>u, v, w </a:t>
            </a: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a partir de la </a:t>
            </a:r>
            <a:r>
              <a:rPr lang="es-ES" u="sng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ecuación paramétrica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</a:p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es-ES" sz="1600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			</a:t>
            </a:r>
            <a:r>
              <a:rPr lang="es-ES" sz="2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x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=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1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u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+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2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v +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3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w</a:t>
            </a:r>
            <a:endParaRPr lang="es-ES" sz="2000" b="1" dirty="0">
              <a:solidFill>
                <a:srgbClr val="C00000"/>
              </a:solidFill>
              <a:latin typeface="Abadi" panose="020B0604020104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1 Marcador de número de diapositiva">
            <a:extLst>
              <a:ext uri="{FF2B5EF4-FFF2-40B4-BE49-F238E27FC236}">
                <a16:creationId xmlns:a16="http://schemas.microsoft.com/office/drawing/2014/main" id="{CCA9E523-0FCE-4F89-9AFE-8F885AEED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CAF3DCA-A011-438B-930D-7772CFE59BD6}"/>
              </a:ext>
            </a:extLst>
          </p:cNvPr>
          <p:cNvSpPr txBox="1"/>
          <p:nvPr/>
        </p:nvSpPr>
        <p:spPr>
          <a:xfrm flipH="1">
            <a:off x="1475656" y="349067"/>
            <a:ext cx="7272808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sz="1600" b="1" dirty="0">
                <a:latin typeface="Abadi" panose="020B0604020104020204" pitchFamily="34" charset="0"/>
              </a:rPr>
              <a:t>Cómo expresar un vector de </a:t>
            </a:r>
            <a:r>
              <a:rPr lang="es-ES_tradnl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R</a:t>
            </a:r>
            <a:r>
              <a:rPr lang="es-ES_tradnl" sz="1600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n </a:t>
            </a:r>
            <a:r>
              <a:rPr lang="es-ES_tradnl" sz="1600" b="1" dirty="0">
                <a:latin typeface="Abadi" panose="020B0604020104020204" pitchFamily="34" charset="0"/>
              </a:rPr>
              <a:t>como CL de otros vectores </a:t>
            </a:r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057A197-E7D1-19FB-9606-7B8391FE0D90}"/>
              </a:ext>
            </a:extLst>
          </p:cNvPr>
          <p:cNvSpPr txBox="1"/>
          <p:nvPr/>
        </p:nvSpPr>
        <p:spPr>
          <a:xfrm>
            <a:off x="541453" y="2335828"/>
            <a:ext cx="8187963" cy="87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es-ES_tradnl" dirty="0">
                <a:latin typeface="Abadi" panose="020B0604020104020204" pitchFamily="34" charset="0"/>
              </a:rPr>
              <a:t>Se sustituye cada vector por sus coordenadas y se resuelve un SEL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 cuyas incógnitas son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1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2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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/>
              </a:rPr>
              <a:t>3</a:t>
            </a:r>
            <a:endParaRPr lang="es-ES_tradnl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B44B88B-83A4-D883-EA9B-B5D8AD0F37F3}"/>
              </a:ext>
            </a:extLst>
          </p:cNvPr>
          <p:cNvSpPr/>
          <p:nvPr/>
        </p:nvSpPr>
        <p:spPr>
          <a:xfrm>
            <a:off x="2574032" y="3162573"/>
            <a:ext cx="4572000" cy="1159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x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 = 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11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2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baseline="-25000" dirty="0">
                <a:latin typeface="Abadi" panose="020B0604020104020204" pitchFamily="34" charset="0"/>
              </a:rPr>
              <a:t>12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  <a:sym typeface="Symbol"/>
              </a:rPr>
              <a:t>3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13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endParaRPr lang="es-ES_tradnl" sz="1600" b="1" dirty="0"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x</a:t>
            </a:r>
            <a:r>
              <a:rPr lang="es-ES" sz="1600" b="1" baseline="-25000" dirty="0">
                <a:latin typeface="Abadi" panose="020B0604020104020204" pitchFamily="34" charset="0"/>
              </a:rPr>
              <a:t>2</a:t>
            </a:r>
            <a:r>
              <a:rPr lang="es-ES" sz="1600" b="1" dirty="0">
                <a:latin typeface="Abadi" panose="020B0604020104020204" pitchFamily="34" charset="0"/>
              </a:rPr>
              <a:t> = 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21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2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baseline="-25000" dirty="0">
                <a:latin typeface="Abadi" panose="020B0604020104020204" pitchFamily="34" charset="0"/>
              </a:rPr>
              <a:t>22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  <a:sym typeface="Symbol"/>
              </a:rPr>
              <a:t>3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23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endParaRPr lang="es-ES_tradnl" sz="1600" b="1" dirty="0"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x</a:t>
            </a:r>
            <a:r>
              <a:rPr lang="es-ES" sz="1600" b="1" baseline="-25000" dirty="0">
                <a:latin typeface="Abadi" panose="020B0604020104020204" pitchFamily="34" charset="0"/>
              </a:rPr>
              <a:t>3</a:t>
            </a:r>
            <a:r>
              <a:rPr lang="es-ES" sz="1600" b="1" dirty="0">
                <a:latin typeface="Abadi" panose="020B0604020104020204" pitchFamily="34" charset="0"/>
              </a:rPr>
              <a:t> = 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31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</a:rPr>
              <a:t>2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baseline="-25000" dirty="0">
                <a:latin typeface="Abadi" panose="020B0604020104020204" pitchFamily="34" charset="0"/>
              </a:rPr>
              <a:t>32</a:t>
            </a:r>
            <a:r>
              <a:rPr lang="es-ES" sz="1600" b="1" dirty="0">
                <a:latin typeface="Abadi" panose="020B0604020104020204" pitchFamily="34" charset="0"/>
              </a:rPr>
              <a:t> + </a:t>
            </a:r>
            <a:r>
              <a:rPr lang="es-ES" sz="1600" b="1" dirty="0">
                <a:latin typeface="Abadi" panose="020B0604020104020204" pitchFamily="34" charset="0"/>
                <a:sym typeface="Symbol"/>
              </a:rPr>
              <a:t></a:t>
            </a:r>
            <a:r>
              <a:rPr lang="es-ES" sz="1600" b="1" baseline="-25000" dirty="0">
                <a:latin typeface="Abadi" panose="020B0604020104020204" pitchFamily="34" charset="0"/>
                <a:sym typeface="Symbol"/>
              </a:rPr>
              <a:t>3</a:t>
            </a:r>
            <a:r>
              <a:rPr lang="es-ES" sz="1600" b="1" dirty="0">
                <a:latin typeface="Abadi" panose="020B0604020104020204" pitchFamily="34" charset="0"/>
              </a:rPr>
              <a:t> u</a:t>
            </a:r>
            <a:r>
              <a:rPr lang="es-ES" sz="1600" b="1" baseline="-25000" dirty="0">
                <a:latin typeface="Abadi" panose="020B0604020104020204" pitchFamily="34" charset="0"/>
              </a:rPr>
              <a:t>33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sp>
        <p:nvSpPr>
          <p:cNvPr id="25" name="Text Box 27">
            <a:extLst>
              <a:ext uri="{FF2B5EF4-FFF2-40B4-BE49-F238E27FC236}">
                <a16:creationId xmlns:a16="http://schemas.microsoft.com/office/drawing/2014/main" id="{81E2145F-507F-7D51-3257-8175AE53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095" y="5322694"/>
            <a:ext cx="64092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Si el sistema es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</a:rPr>
              <a:t>INCOMPATIBLE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  <a:sym typeface="Wingdings" pitchFamily="2" charset="2"/>
              </a:rPr>
              <a:t>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1" u="sng" dirty="0">
                <a:solidFill>
                  <a:srgbClr val="C00000"/>
                </a:solidFill>
                <a:latin typeface="Abadi" panose="020B0604020104020204" pitchFamily="34" charset="0"/>
              </a:rPr>
              <a:t>NO</a:t>
            </a:r>
            <a:r>
              <a:rPr lang="es-ES" sz="1600" dirty="0">
                <a:solidFill>
                  <a:schemeClr val="tx2"/>
                </a:solidFill>
                <a:latin typeface="Abadi" panose="020B0604020104020204" pitchFamily="34" charset="0"/>
              </a:rPr>
              <a:t> es CL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de los vectores </a:t>
            </a:r>
            <a:r>
              <a:rPr lang="es-ES" sz="1600" b="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u</a:t>
            </a:r>
            <a:r>
              <a:rPr lang="es-ES" sz="1600" b="0" baseline="-2500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i</a:t>
            </a:r>
            <a:endParaRPr lang="es-ES" sz="1600" b="0" dirty="0">
              <a:solidFill>
                <a:schemeClr val="tx2"/>
              </a:solidFill>
              <a:latin typeface="Abadi" panose="020B0604020104020204" pitchFamily="34" charset="0"/>
            </a:endParaRPr>
          </a:p>
        </p:txBody>
      </p:sp>
      <p:sp>
        <p:nvSpPr>
          <p:cNvPr id="26" name="Text Box 26">
            <a:extLst>
              <a:ext uri="{FF2B5EF4-FFF2-40B4-BE49-F238E27FC236}">
                <a16:creationId xmlns:a16="http://schemas.microsoft.com/office/drawing/2014/main" id="{432AE318-ED33-FA97-A62D-1572C6F9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864" y="4602614"/>
            <a:ext cx="7848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Si el sistema es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</a:rPr>
              <a:t>SCD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  <a:sym typeface="Wingdings" pitchFamily="2" charset="2"/>
              </a:rPr>
              <a:t>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0" dirty="0">
                <a:solidFill>
                  <a:schemeClr val="tx1"/>
                </a:solidFill>
                <a:latin typeface="Abadi" panose="020B0604020104020204" pitchFamily="34" charset="0"/>
              </a:rPr>
              <a:t>v es</a:t>
            </a:r>
            <a:r>
              <a:rPr lang="es-ES" sz="1600" b="1" dirty="0">
                <a:solidFill>
                  <a:schemeClr val="tx1"/>
                </a:solidFill>
                <a:latin typeface="Abadi" panose="020B0604020104020204" pitchFamily="34" charset="0"/>
              </a:rPr>
              <a:t> CL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de los vectores </a:t>
            </a:r>
            <a:r>
              <a:rPr lang="es-ES" sz="1600" b="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u</a:t>
            </a:r>
            <a:r>
              <a:rPr lang="es-ES" sz="1600" b="0" baseline="-2500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i</a:t>
            </a:r>
            <a:r>
              <a:rPr lang="es-ES" sz="1600" baseline="-25000" dirty="0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de forma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</a:rPr>
              <a:t>ÚNICA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B6BCCDAD-4A8F-2059-A019-1C867DCEB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4962654"/>
            <a:ext cx="6768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Si el sistema es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</a:rPr>
              <a:t>SCI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  <a:sym typeface="Wingdings" pitchFamily="2" charset="2"/>
              </a:rPr>
              <a:t>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 </a:t>
            </a:r>
            <a:r>
              <a:rPr lang="es-ES" sz="1600" b="0" dirty="0">
                <a:solidFill>
                  <a:schemeClr val="tx1"/>
                </a:solidFill>
                <a:latin typeface="Abadi" panose="020B0604020104020204" pitchFamily="34" charset="0"/>
              </a:rPr>
              <a:t>v es </a:t>
            </a:r>
            <a:r>
              <a:rPr lang="es-ES" sz="1600" b="1" dirty="0">
                <a:solidFill>
                  <a:schemeClr val="tx1"/>
                </a:solidFill>
                <a:latin typeface="Abadi" panose="020B0604020104020204" pitchFamily="34" charset="0"/>
              </a:rPr>
              <a:t>CL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de los vectores </a:t>
            </a:r>
            <a:r>
              <a:rPr lang="es-ES" sz="1600" b="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u</a:t>
            </a:r>
            <a:r>
              <a:rPr lang="es-ES" sz="1600" b="0" baseline="-25000" dirty="0" err="1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i</a:t>
            </a:r>
            <a:r>
              <a:rPr lang="es-ES" sz="1600" baseline="-25000" dirty="0">
                <a:solidFill>
                  <a:schemeClr val="tx2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 </a:t>
            </a:r>
            <a:r>
              <a:rPr lang="es-ES" sz="1600" b="0" dirty="0">
                <a:solidFill>
                  <a:schemeClr val="tx2"/>
                </a:solidFill>
                <a:latin typeface="Abadi" panose="020B0604020104020204" pitchFamily="34" charset="0"/>
              </a:rPr>
              <a:t>de </a:t>
            </a:r>
            <a:r>
              <a:rPr lang="es-ES" sz="1600" dirty="0">
                <a:solidFill>
                  <a:schemeClr val="tx1"/>
                </a:solidFill>
                <a:latin typeface="Abadi" panose="020B0604020104020204" pitchFamily="34" charset="0"/>
              </a:rPr>
              <a:t>infinitas formas</a:t>
            </a:r>
          </a:p>
        </p:txBody>
      </p:sp>
    </p:spTree>
    <p:extLst>
      <p:ext uri="{BB962C8B-B14F-4D97-AF65-F5344CB8AC3E}">
        <p14:creationId xmlns:p14="http://schemas.microsoft.com/office/powerpoint/2010/main" val="404482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utoUpdateAnimBg="0"/>
      <p:bldP spid="26" grpId="0" autoUpdateAnimBg="0"/>
      <p:bldP spid="2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4"/>
          <p:cNvSpPr>
            <a:spLocks noChangeArrowheads="1"/>
          </p:cNvSpPr>
          <p:nvPr/>
        </p:nvSpPr>
        <p:spPr bwMode="auto">
          <a:xfrm>
            <a:off x="1119720" y="581381"/>
            <a:ext cx="7821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Comprueba si el vector u = (4,5,4) es CL de S = { (1,1,1), (1,-2,0), (3,-2,1) } </a:t>
            </a:r>
            <a:endParaRPr lang="es-ES" sz="1600" b="1" dirty="0">
              <a:solidFill>
                <a:srgbClr val="007A37"/>
              </a:solidFill>
              <a:latin typeface="Abadi" panose="020B0604020104020204" pitchFamily="34" charset="0"/>
              <a:sym typeface="Wingdings" pitchFamily="2" charset="2"/>
            </a:endParaRPr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2339752" y="1146230"/>
            <a:ext cx="48698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600" b="0" dirty="0">
                <a:latin typeface="Abadi" panose="020B0604020104020204" pitchFamily="34" charset="0"/>
              </a:rPr>
              <a:t>(4,5,4) = a(1,1,1) + </a:t>
            </a:r>
            <a:r>
              <a:rPr lang="es-ES" sz="1600" dirty="0">
                <a:latin typeface="Abadi" panose="020B0604020104020204" pitchFamily="34" charset="0"/>
              </a:rPr>
              <a:t>b</a:t>
            </a:r>
            <a:r>
              <a:rPr lang="es-ES" sz="1600" b="0" dirty="0">
                <a:latin typeface="Abadi" panose="020B0604020104020204" pitchFamily="34" charset="0"/>
              </a:rPr>
              <a:t>(1,-2,0) + c(3,-2,1)</a:t>
            </a:r>
          </a:p>
        </p:txBody>
      </p:sp>
      <p:sp>
        <p:nvSpPr>
          <p:cNvPr id="208905" name="Text Box 9"/>
          <p:cNvSpPr txBox="1">
            <a:spLocks noChangeArrowheads="1"/>
          </p:cNvSpPr>
          <p:nvPr/>
        </p:nvSpPr>
        <p:spPr bwMode="auto">
          <a:xfrm>
            <a:off x="971600" y="5452886"/>
            <a:ext cx="20218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¿ vector 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u 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como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CL </a:t>
            </a:r>
          </a:p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de vectores de S ?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2174908" y="1844824"/>
            <a:ext cx="740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SEL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208909" name="Rectangle 13"/>
          <p:cNvSpPr>
            <a:spLocks noChangeArrowheads="1"/>
          </p:cNvSpPr>
          <p:nvPr/>
        </p:nvSpPr>
        <p:spPr bwMode="auto">
          <a:xfrm>
            <a:off x="2960828" y="1628800"/>
            <a:ext cx="1971212" cy="830997"/>
          </a:xfrm>
          <a:prstGeom prst="rect">
            <a:avLst/>
          </a:prstGeom>
          <a:noFill/>
          <a:ln w="317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a</a:t>
            </a:r>
            <a:r>
              <a:rPr lang="es-ES" sz="1600" b="0" dirty="0">
                <a:latin typeface="Abadi" panose="020B0604020104020204" pitchFamily="34" charset="0"/>
              </a:rPr>
              <a:t> +  b</a:t>
            </a:r>
            <a:r>
              <a:rPr lang="es-ES" sz="1600" b="0" baseline="-25000" dirty="0">
                <a:latin typeface="Abadi" panose="020B0604020104020204" pitchFamily="34" charset="0"/>
              </a:rPr>
              <a:t>  </a:t>
            </a:r>
            <a:r>
              <a:rPr lang="es-ES" sz="1600" b="0" dirty="0">
                <a:latin typeface="Abadi" panose="020B0604020104020204" pitchFamily="34" charset="0"/>
              </a:rPr>
              <a:t>+ 3c = 4 </a:t>
            </a: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a</a:t>
            </a:r>
            <a:r>
              <a:rPr lang="es-ES" sz="1600" b="0" dirty="0">
                <a:latin typeface="Abadi" panose="020B0604020104020204" pitchFamily="34" charset="0"/>
              </a:rPr>
              <a:t>  - 2b – 2c</a:t>
            </a:r>
            <a:r>
              <a:rPr lang="es-ES" sz="1600" b="0" baseline="-25000" dirty="0">
                <a:latin typeface="Abadi" panose="020B0604020104020204" pitchFamily="34" charset="0"/>
              </a:rPr>
              <a:t>   </a:t>
            </a:r>
            <a:r>
              <a:rPr lang="es-ES" sz="1600" b="0" dirty="0">
                <a:latin typeface="Abadi" panose="020B0604020104020204" pitchFamily="34" charset="0"/>
              </a:rPr>
              <a:t>= 5</a:t>
            </a: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a</a:t>
            </a:r>
            <a:r>
              <a:rPr lang="es-ES" sz="1600" b="0" dirty="0">
                <a:latin typeface="Abadi" panose="020B0604020104020204" pitchFamily="34" charset="0"/>
              </a:rPr>
              <a:t>          + c  = 4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915816" y="4168552"/>
            <a:ext cx="753732" cy="1077218"/>
          </a:xfrm>
          <a:prstGeom prst="rect">
            <a:avLst/>
          </a:prstGeom>
          <a:noFill/>
          <a:ln w="9525">
            <a:solidFill>
              <a:srgbClr val="99FF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 SCD </a:t>
            </a: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a</a:t>
            </a:r>
            <a:r>
              <a:rPr lang="es-ES" sz="1600" b="0" baseline="-25000" dirty="0">
                <a:latin typeface="Abadi" panose="020B0604020104020204" pitchFamily="34" charset="0"/>
              </a:rPr>
              <a:t>  </a:t>
            </a:r>
            <a:r>
              <a:rPr lang="es-ES" sz="1600" b="0" dirty="0">
                <a:latin typeface="Abadi" panose="020B0604020104020204" pitchFamily="34" charset="0"/>
              </a:rPr>
              <a:t>=  3</a:t>
            </a:r>
          </a:p>
          <a:p>
            <a:r>
              <a:rPr lang="es-ES" sz="1600" dirty="0">
                <a:latin typeface="Abadi" panose="020B0604020104020204" pitchFamily="34" charset="0"/>
              </a:rPr>
              <a:t>b = </a:t>
            </a:r>
            <a:r>
              <a:rPr lang="es-ES" sz="1600" b="0" dirty="0">
                <a:latin typeface="Abadi" panose="020B0604020104020204" pitchFamily="34" charset="0"/>
              </a:rPr>
              <a:t>-2</a:t>
            </a: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c</a:t>
            </a:r>
            <a:r>
              <a:rPr lang="es-ES" sz="1600" b="0" baseline="-25000" dirty="0">
                <a:latin typeface="Abadi" panose="020B0604020104020204" pitchFamily="34" charset="0"/>
              </a:rPr>
              <a:t>  </a:t>
            </a:r>
            <a:r>
              <a:rPr lang="es-ES" sz="1600" b="0" dirty="0">
                <a:latin typeface="Abadi" panose="020B0604020104020204" pitchFamily="34" charset="0"/>
              </a:rPr>
              <a:t>=  1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8A46B1E1-16A3-420E-8E88-B9B10C717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484" y="1178545"/>
            <a:ext cx="2092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</a:rPr>
              <a:t>E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cuación paramétrica: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312FE413-4BF6-4398-827D-B767D724A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85" y="4464670"/>
            <a:ext cx="15268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Solución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90978060-CD02-4D79-B932-4A4356990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3077116"/>
            <a:ext cx="14638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Resuelve SL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4AD6E67-6EBB-4220-BD09-F6A07D289949}"/>
              </a:ext>
            </a:extLst>
          </p:cNvPr>
          <p:cNvSpPr txBox="1"/>
          <p:nvPr/>
        </p:nvSpPr>
        <p:spPr>
          <a:xfrm>
            <a:off x="2993472" y="5373216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1600" b="0" dirty="0">
              <a:latin typeface="Abadi" panose="020B0604020104020204" pitchFamily="34" charset="0"/>
              <a:sym typeface="Wingdings" pitchFamily="2" charset="2"/>
            </a:endParaRPr>
          </a:p>
          <a:p>
            <a:r>
              <a:rPr lang="es-ES" sz="1600" b="0" dirty="0">
                <a:latin typeface="Abadi" panose="020B0604020104020204" pitchFamily="34" charset="0"/>
              </a:rPr>
              <a:t> (4,5,4) = </a:t>
            </a:r>
            <a:r>
              <a:rPr lang="es-ES" sz="1600" dirty="0">
                <a:latin typeface="Abadi" panose="020B0604020104020204" pitchFamily="34" charset="0"/>
              </a:rPr>
              <a:t>3</a:t>
            </a:r>
            <a:r>
              <a:rPr lang="es-ES" sz="1600" b="0" dirty="0">
                <a:latin typeface="Abadi" panose="020B0604020104020204" pitchFamily="34" charset="0"/>
              </a:rPr>
              <a:t>(1,1,1) + </a:t>
            </a:r>
            <a:r>
              <a:rPr lang="es-ES" sz="1600" dirty="0">
                <a:latin typeface="Abadi" panose="020B0604020104020204" pitchFamily="34" charset="0"/>
              </a:rPr>
              <a:t>(</a:t>
            </a:r>
            <a:r>
              <a:rPr lang="es-ES" sz="1600" b="0" dirty="0">
                <a:latin typeface="Abadi" panose="020B0604020104020204" pitchFamily="34" charset="0"/>
              </a:rPr>
              <a:t>-</a:t>
            </a:r>
            <a:r>
              <a:rPr lang="es-ES" sz="1600" dirty="0">
                <a:latin typeface="Abadi" panose="020B0604020104020204" pitchFamily="34" charset="0"/>
              </a:rPr>
              <a:t>2)</a:t>
            </a:r>
            <a:r>
              <a:rPr lang="es-ES" sz="1600" b="0" dirty="0">
                <a:latin typeface="Abadi" panose="020B0604020104020204" pitchFamily="34" charset="0"/>
              </a:rPr>
              <a:t>(1,-2,0) + </a:t>
            </a:r>
            <a:r>
              <a:rPr lang="es-ES" sz="1600" dirty="0">
                <a:latin typeface="Abadi" panose="020B0604020104020204" pitchFamily="34" charset="0"/>
              </a:rPr>
              <a:t>1</a:t>
            </a:r>
            <a:r>
              <a:rPr lang="es-ES" sz="1600" b="0" dirty="0">
                <a:latin typeface="Abadi" panose="020B0604020104020204" pitchFamily="34" charset="0"/>
              </a:rPr>
              <a:t>(3,-2,1)</a:t>
            </a:r>
            <a:endParaRPr lang="es-ES" sz="1600" dirty="0">
              <a:latin typeface="Abadi" panose="020B0604020104020204" pitchFamily="34" charset="0"/>
            </a:endParaRPr>
          </a:p>
        </p:txBody>
      </p:sp>
      <p:graphicFrame>
        <p:nvGraphicFramePr>
          <p:cNvPr id="17" name="Tabla 1">
            <a:extLst>
              <a:ext uri="{FF2B5EF4-FFF2-40B4-BE49-F238E27FC236}">
                <a16:creationId xmlns:a16="http://schemas.microsoft.com/office/drawing/2014/main" id="{AD3FC44F-E6A5-446F-8E5C-63FC3A1D4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712872"/>
              </p:ext>
            </p:extLst>
          </p:nvPr>
        </p:nvGraphicFramePr>
        <p:xfrm>
          <a:off x="2651806" y="2772983"/>
          <a:ext cx="2342982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411061">
                  <a:extLst>
                    <a:ext uri="{9D8B030D-6E8A-4147-A177-3AD203B41FA5}">
                      <a16:colId xmlns:a16="http://schemas.microsoft.com/office/drawing/2014/main" val="2305866078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s-ES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s-ES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s-ES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18" name="Tabla 1">
            <a:extLst>
              <a:ext uri="{FF2B5EF4-FFF2-40B4-BE49-F238E27FC236}">
                <a16:creationId xmlns:a16="http://schemas.microsoft.com/office/drawing/2014/main" id="{0B09E1B6-A8B1-4D73-9883-9A17B0306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47403"/>
              </p:ext>
            </p:extLst>
          </p:nvPr>
        </p:nvGraphicFramePr>
        <p:xfrm>
          <a:off x="5541386" y="2780928"/>
          <a:ext cx="2342982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411061">
                  <a:extLst>
                    <a:ext uri="{9D8B030D-6E8A-4147-A177-3AD203B41FA5}">
                      <a16:colId xmlns:a16="http://schemas.microsoft.com/office/drawing/2014/main" val="2305866078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rref</a:t>
                      </a:r>
                      <a:endParaRPr lang="es-E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53720CCA-5691-4139-8747-0CF727959987}"/>
              </a:ext>
            </a:extLst>
          </p:cNvPr>
          <p:cNvSpPr txBox="1"/>
          <p:nvPr/>
        </p:nvSpPr>
        <p:spPr>
          <a:xfrm>
            <a:off x="4307125" y="4049172"/>
            <a:ext cx="3577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0" dirty="0">
                <a:latin typeface="Abadi" panose="020B0604020104020204" pitchFamily="34" charset="0"/>
              </a:rPr>
              <a:t>Los vectores se ponen en columnas. En la última el vector que es CL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E2933D-0DE6-2E8F-7E8E-8EED399A351F}"/>
              </a:ext>
            </a:extLst>
          </p:cNvPr>
          <p:cNvSpPr txBox="1"/>
          <p:nvPr/>
        </p:nvSpPr>
        <p:spPr>
          <a:xfrm>
            <a:off x="203280" y="816967"/>
            <a:ext cx="942887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Ej2a.T7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D99A1FF1-A5B1-7254-87F5-E8676269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17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4" grpId="0"/>
      <p:bldP spid="208909" grpId="0" animBg="1"/>
      <p:bldP spid="15" grpId="0" animBg="1"/>
      <p:bldP spid="16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3053745" y="5023242"/>
            <a:ext cx="43474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El vector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u NO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es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CL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los vectores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v</a:t>
            </a:r>
            <a:r>
              <a:rPr lang="es-ES" sz="160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y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v</a:t>
            </a:r>
            <a:r>
              <a:rPr lang="es-ES" sz="160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2</a:t>
            </a:r>
            <a:endParaRPr lang="es-ES" sz="1600" b="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209657" y="620688"/>
            <a:ext cx="76828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Comprueba si u = (25, 22, 8) es CL de v</a:t>
            </a:r>
            <a:r>
              <a:rPr lang="es-ES" sz="16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= (3,4,2) y de v</a:t>
            </a:r>
            <a:r>
              <a:rPr lang="es-ES" sz="16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2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= (5,3,2)</a:t>
            </a:r>
            <a:endParaRPr lang="es-ES" sz="1600" b="1" dirty="0">
              <a:solidFill>
                <a:srgbClr val="007A37"/>
              </a:solidFill>
              <a:latin typeface="Abadi" panose="020B0604020104020204" pitchFamily="34" charset="0"/>
              <a:sym typeface="Wingdings" pitchFamily="2" charset="2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1547664" y="1178545"/>
            <a:ext cx="61912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(25,22,8) = a(3,4,2) +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b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(5,3,2)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59D0DCE6-378C-4D5D-AA59-1522B0114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3" y="4826201"/>
            <a:ext cx="20218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¿ vector 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u 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como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CL </a:t>
            </a:r>
          </a:p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de vectores de S ?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3BD7A2BB-EB58-4874-A9FD-3B34052EE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6458" y="1992164"/>
            <a:ext cx="13388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Plantea SL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B27284E4-699B-4A04-954F-921FD853B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484" y="1178545"/>
            <a:ext cx="2092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</a:rPr>
              <a:t>E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cuación paramétrica: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12071BB4-27CC-48BB-8E3D-07DD155F5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2918" y="4246355"/>
            <a:ext cx="15268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Solución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2F95B1C-B921-40FA-901D-5D0C0BE03518}"/>
              </a:ext>
            </a:extLst>
          </p:cNvPr>
          <p:cNvSpPr txBox="1"/>
          <p:nvPr/>
        </p:nvSpPr>
        <p:spPr>
          <a:xfrm>
            <a:off x="2705206" y="4263638"/>
            <a:ext cx="4572000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N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o hay forma de combinar v</a:t>
            </a:r>
            <a:r>
              <a:rPr lang="es-ES" sz="1600" b="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y v</a:t>
            </a:r>
            <a:r>
              <a:rPr lang="es-ES" sz="1600" b="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para obtener u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975117A3-59DB-4186-8265-31BC5A37C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8820" y="1779594"/>
            <a:ext cx="1971212" cy="830997"/>
          </a:xfrm>
          <a:prstGeom prst="rect">
            <a:avLst/>
          </a:prstGeom>
          <a:noFill/>
          <a:ln w="317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3a</a:t>
            </a:r>
            <a:r>
              <a:rPr lang="es-ES" sz="1600" b="0" dirty="0">
                <a:latin typeface="Abadi" panose="020B0604020104020204" pitchFamily="34" charset="0"/>
              </a:rPr>
              <a:t> +  </a:t>
            </a:r>
            <a:r>
              <a:rPr lang="es-ES" sz="1600" dirty="0">
                <a:latin typeface="Abadi" panose="020B0604020104020204" pitchFamily="34" charset="0"/>
              </a:rPr>
              <a:t>5</a:t>
            </a:r>
            <a:r>
              <a:rPr lang="es-ES" sz="1600" b="0" dirty="0">
                <a:latin typeface="Abadi" panose="020B0604020104020204" pitchFamily="34" charset="0"/>
              </a:rPr>
              <a:t>b = </a:t>
            </a:r>
            <a:r>
              <a:rPr lang="es-ES" sz="1600" dirty="0">
                <a:latin typeface="Abadi" panose="020B0604020104020204" pitchFamily="34" charset="0"/>
              </a:rPr>
              <a:t>25</a:t>
            </a:r>
            <a:endParaRPr lang="es-ES" sz="1600" b="0" dirty="0">
              <a:latin typeface="Abadi" panose="020B0604020104020204" pitchFamily="34" charset="0"/>
            </a:endParaRP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4a</a:t>
            </a:r>
            <a:r>
              <a:rPr lang="es-ES" sz="1600" b="0" dirty="0">
                <a:latin typeface="Abadi" panose="020B0604020104020204" pitchFamily="34" charset="0"/>
              </a:rPr>
              <a:t> +  3b</a:t>
            </a:r>
            <a:r>
              <a:rPr lang="es-ES" sz="1600" b="0" baseline="-25000" dirty="0">
                <a:latin typeface="Abadi" panose="020B0604020104020204" pitchFamily="34" charset="0"/>
              </a:rPr>
              <a:t>  </a:t>
            </a:r>
            <a:r>
              <a:rPr lang="es-ES" sz="1600" b="0" dirty="0">
                <a:latin typeface="Abadi" panose="020B0604020104020204" pitchFamily="34" charset="0"/>
              </a:rPr>
              <a:t>= 22</a:t>
            </a:r>
          </a:p>
          <a:p>
            <a:r>
              <a:rPr lang="es-ES" sz="1600" b="0" dirty="0">
                <a:latin typeface="Abadi" panose="020B0604020104020204" pitchFamily="34" charset="0"/>
                <a:sym typeface="Symbol"/>
              </a:rPr>
              <a:t>  2a</a:t>
            </a:r>
            <a:r>
              <a:rPr lang="es-ES" sz="1600" b="0" dirty="0">
                <a:latin typeface="Abadi" panose="020B0604020104020204" pitchFamily="34" charset="0"/>
              </a:rPr>
              <a:t> + 2b   =  8</a:t>
            </a:r>
          </a:p>
        </p:txBody>
      </p:sp>
      <p:graphicFrame>
        <p:nvGraphicFramePr>
          <p:cNvPr id="17" name="Tabla 1">
            <a:extLst>
              <a:ext uri="{FF2B5EF4-FFF2-40B4-BE49-F238E27FC236}">
                <a16:creationId xmlns:a16="http://schemas.microsoft.com/office/drawing/2014/main" id="{DA4452BE-19CA-41B5-81CD-8D3E343A3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44388"/>
              </p:ext>
            </p:extLst>
          </p:nvPr>
        </p:nvGraphicFramePr>
        <p:xfrm>
          <a:off x="2555776" y="2772983"/>
          <a:ext cx="1931921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18" name="Tabla 1">
            <a:extLst>
              <a:ext uri="{FF2B5EF4-FFF2-40B4-BE49-F238E27FC236}">
                <a16:creationId xmlns:a16="http://schemas.microsoft.com/office/drawing/2014/main" id="{418B02F6-5066-4025-9E86-4B5C9812E048}"/>
              </a:ext>
            </a:extLst>
          </p:cNvPr>
          <p:cNvGraphicFramePr>
            <a:graphicFrameLocks noGrp="1"/>
          </p:cNvGraphicFramePr>
          <p:nvPr/>
        </p:nvGraphicFramePr>
        <p:xfrm>
          <a:off x="5541386" y="2780928"/>
          <a:ext cx="1931921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rref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19" name="Text Box 11">
            <a:extLst>
              <a:ext uri="{FF2B5EF4-FFF2-40B4-BE49-F238E27FC236}">
                <a16:creationId xmlns:a16="http://schemas.microsoft.com/office/drawing/2014/main" id="{E0B5FBD6-3723-4369-931E-066281D69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986" y="2748087"/>
            <a:ext cx="1526806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Resuelve SL  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482B97F-A16F-0054-6A2A-ACFC9B7E5939}"/>
              </a:ext>
            </a:extLst>
          </p:cNvPr>
          <p:cNvSpPr txBox="1"/>
          <p:nvPr/>
        </p:nvSpPr>
        <p:spPr>
          <a:xfrm>
            <a:off x="203280" y="816967"/>
            <a:ext cx="947695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Ej2b.T7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0A2D284B-3577-956B-4BF0-321B561BC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16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80" grpId="1"/>
      <p:bldP spid="25" grpId="1"/>
      <p:bldP spid="15" grpId="1"/>
      <p:bldP spid="1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50200" y="419927"/>
            <a:ext cx="7919041" cy="792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Determina el valor de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</a:rPr>
              <a:t>k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  <a:sym typeface="Symbol"/>
              </a:rPr>
              <a:t>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</a:rPr>
              <a:t>R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para que el vector u = (1, k, 5)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  <a:sym typeface="Symbol"/>
              </a:rPr>
              <a:t>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R</a:t>
            </a:r>
            <a:r>
              <a:rPr lang="es-ES" sz="1600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pertenezca al subespacio     S = { (1, 2, 3), (1, 1, 1) }</a:t>
            </a:r>
            <a:endParaRPr lang="es-ES_tradnl" sz="1600" b="1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6B668E-0032-406A-BBBD-9B55DD65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2200" y="1344765"/>
            <a:ext cx="48698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600" b="0" dirty="0">
                <a:latin typeface="Abadi" panose="020B0604020104020204" pitchFamily="34" charset="0"/>
              </a:rPr>
              <a:t>(1,k,5) = a(1,2,3) + </a:t>
            </a:r>
            <a:r>
              <a:rPr lang="es-ES" sz="1600" dirty="0">
                <a:latin typeface="Abadi" panose="020B0604020104020204" pitchFamily="34" charset="0"/>
              </a:rPr>
              <a:t>b</a:t>
            </a:r>
            <a:r>
              <a:rPr lang="es-ES" sz="1600" b="0" dirty="0">
                <a:latin typeface="Abadi" panose="020B0604020104020204" pitchFamily="34" charset="0"/>
              </a:rPr>
              <a:t>(1,1,1)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1ADC5629-6C9B-4C96-BB26-B3E324863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5452886"/>
            <a:ext cx="20218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¿ vector 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u 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como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CL </a:t>
            </a:r>
          </a:p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de vectores de S ?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72AE3DAF-F171-4A4B-9FB6-F02FF6978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696" y="2082334"/>
            <a:ext cx="740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SEL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21923DDB-E8FD-40AC-970F-A8E769F8E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060" y="1362254"/>
            <a:ext cx="2092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</a:rPr>
              <a:t>E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cuación paramétrica: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11E485E1-402C-488A-998D-E64CF1327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94" y="4498433"/>
            <a:ext cx="15268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Solución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86F5A2BF-F1E3-4DBF-B3AE-E43B22EA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3077116"/>
            <a:ext cx="14638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Resuelve SL  : 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18" name="Tabla 1">
            <a:extLst>
              <a:ext uri="{FF2B5EF4-FFF2-40B4-BE49-F238E27FC236}">
                <a16:creationId xmlns:a16="http://schemas.microsoft.com/office/drawing/2014/main" id="{4F601F3D-C0B6-4044-9F58-99AD3D7AD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769991"/>
              </p:ext>
            </p:extLst>
          </p:nvPr>
        </p:nvGraphicFramePr>
        <p:xfrm>
          <a:off x="2651806" y="2936572"/>
          <a:ext cx="1931921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19" name="Tabla 1">
            <a:extLst>
              <a:ext uri="{FF2B5EF4-FFF2-40B4-BE49-F238E27FC236}">
                <a16:creationId xmlns:a16="http://schemas.microsoft.com/office/drawing/2014/main" id="{90A438E9-186C-4FB1-87D1-2665A0756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72022"/>
              </p:ext>
            </p:extLst>
          </p:nvPr>
        </p:nvGraphicFramePr>
        <p:xfrm>
          <a:off x="5541386" y="2924944"/>
          <a:ext cx="1931921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215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6384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63661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rref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A|u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20" name="Rectángulo 19">
            <a:extLst>
              <a:ext uri="{FF2B5EF4-FFF2-40B4-BE49-F238E27FC236}">
                <a16:creationId xmlns:a16="http://schemas.microsoft.com/office/drawing/2014/main" id="{39140797-EDF8-4ECD-A6FA-7DD2CD6AD97F}"/>
              </a:ext>
            </a:extLst>
          </p:cNvPr>
          <p:cNvSpPr/>
          <p:nvPr/>
        </p:nvSpPr>
        <p:spPr>
          <a:xfrm>
            <a:off x="3384376" y="1827966"/>
            <a:ext cx="17636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Abadi" panose="020B0604020104020204" pitchFamily="34" charset="0"/>
                <a:sym typeface="Symbol"/>
              </a:rPr>
              <a:t>  a </a:t>
            </a:r>
            <a:r>
              <a:rPr lang="es-ES" dirty="0">
                <a:latin typeface="Abadi" panose="020B0604020104020204" pitchFamily="34" charset="0"/>
              </a:rPr>
              <a:t>+ b  = 1</a:t>
            </a:r>
          </a:p>
          <a:p>
            <a:r>
              <a:rPr lang="es-ES" dirty="0">
                <a:latin typeface="Abadi" panose="020B0604020104020204" pitchFamily="34" charset="0"/>
                <a:sym typeface="Symbol"/>
              </a:rPr>
              <a:t>2a</a:t>
            </a:r>
            <a:r>
              <a:rPr lang="es-ES" dirty="0">
                <a:latin typeface="Abadi" panose="020B0604020104020204" pitchFamily="34" charset="0"/>
              </a:rPr>
              <a:t> + b</a:t>
            </a:r>
            <a:r>
              <a:rPr lang="es-ES" baseline="-25000" dirty="0">
                <a:latin typeface="Abadi" panose="020B0604020104020204" pitchFamily="34" charset="0"/>
              </a:rPr>
              <a:t>   </a:t>
            </a:r>
            <a:r>
              <a:rPr lang="es-ES" dirty="0">
                <a:latin typeface="Abadi" panose="020B0604020104020204" pitchFamily="34" charset="0"/>
              </a:rPr>
              <a:t>= k</a:t>
            </a:r>
          </a:p>
          <a:p>
            <a:r>
              <a:rPr lang="es-ES" dirty="0">
                <a:latin typeface="Abadi" panose="020B0604020104020204" pitchFamily="34" charset="0"/>
                <a:sym typeface="Symbol"/>
              </a:rPr>
              <a:t>3a</a:t>
            </a:r>
            <a:r>
              <a:rPr lang="es-ES" dirty="0">
                <a:latin typeface="Abadi" panose="020B0604020104020204" pitchFamily="34" charset="0"/>
              </a:rPr>
              <a:t> + b  = 5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AE19A27-0F90-5BE2-DA08-AEB0A1675F5A}"/>
              </a:ext>
            </a:extLst>
          </p:cNvPr>
          <p:cNvSpPr txBox="1"/>
          <p:nvPr/>
        </p:nvSpPr>
        <p:spPr>
          <a:xfrm>
            <a:off x="203280" y="816967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Ej3.T7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F1A29724-358D-8CEA-2A28-6F40F0FAE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97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13367" y="2132856"/>
            <a:ext cx="6639110" cy="1695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a-ES-valencia" sz="24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Buscamos un subconjunto de vectores que pueda </a:t>
            </a:r>
            <a:r>
              <a:rPr lang="ca-ES-valencia" sz="24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“generar” </a:t>
            </a:r>
            <a:r>
              <a:rPr lang="ca-ES-valencia" sz="2400" b="1" dirty="0">
                <a:solidFill>
                  <a:srgbClr val="FF0000"/>
                </a:solidFill>
                <a:latin typeface="Abadi" panose="020B0604020104020204" pitchFamily="34" charset="0"/>
              </a:rPr>
              <a:t>todo</a:t>
            </a:r>
            <a:r>
              <a:rPr lang="ca-ES-valencia" sz="24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el espacio vectorial al que pertenece.</a:t>
            </a: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912C44AF-B9D7-4844-B52A-C608DA911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Text Box 5"/>
          <p:cNvSpPr txBox="1">
            <a:spLocks noChangeArrowheads="1"/>
          </p:cNvSpPr>
          <p:nvPr/>
        </p:nvSpPr>
        <p:spPr bwMode="auto">
          <a:xfrm>
            <a:off x="507847" y="887407"/>
            <a:ext cx="8128305" cy="1295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Sea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 = { u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} /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i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/>
              </a:rPr>
              <a:t>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</a:t>
            </a:r>
            <a:r>
              <a:rPr lang="es-ES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 . </a:t>
            </a:r>
          </a:p>
          <a:p>
            <a:pPr>
              <a:lnSpc>
                <a:spcPct val="150000"/>
              </a:lnSpc>
            </a:pP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es un </a:t>
            </a:r>
            <a:r>
              <a:rPr lang="es-ES" sz="1800" b="1" kern="0" dirty="0">
                <a:solidFill>
                  <a:srgbClr val="FF0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 generador 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</a:t>
            </a:r>
            <a:r>
              <a:rPr lang="es-ES" b="0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 </a:t>
            </a:r>
            <a:r>
              <a:rPr lang="es-ES" b="0" kern="0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mediante CL de sus vectores se generan todos los demás vectores de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</a:t>
            </a:r>
            <a:r>
              <a:rPr lang="es-ES" b="0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83568" y="3413496"/>
            <a:ext cx="5832649" cy="879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&gt;&gt;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{0} = {0}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</a:rPr>
              <a:t>&gt;&gt;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La envoltura es un conjunto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infinito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vectores.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3568" y="4349600"/>
            <a:ext cx="7764253" cy="879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&gt;&gt;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Todo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EV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posee un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nº finito de vectores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que lo generan</a:t>
            </a:r>
          </a:p>
          <a:p>
            <a:pPr>
              <a:lnSpc>
                <a:spcPct val="150000"/>
              </a:lnSpc>
              <a:defRPr/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&gt;&gt;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Si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v es CL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{ u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,…,u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} entonces </a:t>
            </a:r>
            <a:r>
              <a:rPr lang="es-ES" b="1" dirty="0" err="1">
                <a:solidFill>
                  <a:srgbClr val="0070C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 { u</a:t>
            </a:r>
            <a:r>
              <a:rPr lang="es-ES" b="1" baseline="-25000" dirty="0">
                <a:solidFill>
                  <a:srgbClr val="0070C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solidFill>
                  <a:srgbClr val="0070C0"/>
                </a:solidFill>
                <a:latin typeface="Abadi" panose="020B0604020104020204" pitchFamily="34" charset="0"/>
              </a:rPr>
              <a:t>p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</a:rPr>
              <a:t>v 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} = </a:t>
            </a:r>
            <a:r>
              <a:rPr lang="es-ES" b="1" dirty="0" err="1">
                <a:solidFill>
                  <a:srgbClr val="0070C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 { u</a:t>
            </a:r>
            <a:r>
              <a:rPr lang="es-ES" b="1" baseline="-25000" dirty="0">
                <a:solidFill>
                  <a:srgbClr val="0070C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solidFill>
                  <a:srgbClr val="0070C0"/>
                </a:solidFill>
                <a:latin typeface="Abadi" panose="020B0604020104020204" pitchFamily="34" charset="0"/>
              </a:rPr>
              <a:t>p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 }</a:t>
            </a:r>
            <a:r>
              <a:rPr lang="es-E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0070C0"/>
                </a:solidFill>
                <a:latin typeface="Abadi" panose="020B0604020104020204" pitchFamily="34" charset="0"/>
              </a:rPr>
              <a:t> 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D7D014-5C45-4A04-9C42-772A4101E08F}"/>
              </a:ext>
            </a:extLst>
          </p:cNvPr>
          <p:cNvSpPr txBox="1"/>
          <p:nvPr/>
        </p:nvSpPr>
        <p:spPr>
          <a:xfrm flipH="1">
            <a:off x="1852857" y="210126"/>
            <a:ext cx="4789913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678D1923-8952-45F4-8A0F-2FEE03F73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099" y="241482"/>
            <a:ext cx="44454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Conjunto generador / Envoltura Lineal de un SEV</a:t>
            </a:r>
            <a:endParaRPr lang="es-ES" sz="160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912C44AF-B9D7-4844-B52A-C608DA911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C10CDE-436A-6DF5-53FB-5D98B60CEF76}"/>
              </a:ext>
            </a:extLst>
          </p:cNvPr>
          <p:cNvSpPr txBox="1"/>
          <p:nvPr/>
        </p:nvSpPr>
        <p:spPr>
          <a:xfrm>
            <a:off x="521295" y="2355509"/>
            <a:ext cx="7291065" cy="87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El conjunto de </a:t>
            </a:r>
            <a:r>
              <a:rPr lang="es-ES" b="1" dirty="0">
                <a:solidFill>
                  <a:srgbClr val="00B0F0"/>
                </a:solidFill>
                <a:latin typeface="Abadi" panose="020B0604020104020204" pitchFamily="34" charset="0"/>
              </a:rPr>
              <a:t>todas las CL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S se conoce como la </a:t>
            </a:r>
            <a:r>
              <a:rPr lang="es-ES" dirty="0">
                <a:solidFill>
                  <a:srgbClr val="C00000"/>
                </a:solidFill>
                <a:latin typeface="Abadi" panose="020B0604020104020204" pitchFamily="34" charset="0"/>
              </a:rPr>
              <a:t>Envoltura lineal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S 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		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(S) = 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{ u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p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} </a:t>
            </a:r>
          </a:p>
        </p:txBody>
      </p:sp>
    </p:spTree>
    <p:extLst>
      <p:ext uri="{BB962C8B-B14F-4D97-AF65-F5344CB8AC3E}">
        <p14:creationId xmlns:p14="http://schemas.microsoft.com/office/powerpoint/2010/main" val="261010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Marcador de número de diapositiva">
            <a:extLst>
              <a:ext uri="{FF2B5EF4-FFF2-40B4-BE49-F238E27FC236}">
                <a16:creationId xmlns:a16="http://schemas.microsoft.com/office/drawing/2014/main" id="{8E2A6183-C14B-412E-A97A-419BE4CD8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  <p:sp>
        <p:nvSpPr>
          <p:cNvPr id="2" name="9 Rectángulo">
            <a:extLst>
              <a:ext uri="{FF2B5EF4-FFF2-40B4-BE49-F238E27FC236}">
                <a16:creationId xmlns:a16="http://schemas.microsoft.com/office/drawing/2014/main" id="{851842B7-3A0E-D6C9-27BD-4523CC5B8F8F}"/>
              </a:ext>
            </a:extLst>
          </p:cNvPr>
          <p:cNvSpPr/>
          <p:nvPr/>
        </p:nvSpPr>
        <p:spPr>
          <a:xfrm>
            <a:off x="1456499" y="2060848"/>
            <a:ext cx="5563773" cy="1141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dirty="0">
                <a:latin typeface="Abadi" panose="020B0604020104020204" pitchFamily="34" charset="0"/>
              </a:rPr>
              <a:t>Un conjunto de vectores puede generar </a:t>
            </a:r>
            <a:r>
              <a:rPr lang="es-ES_tradnl" sz="2400" b="1" dirty="0">
                <a:highlight>
                  <a:srgbClr val="FFFF00"/>
                </a:highlight>
                <a:latin typeface="Abadi" panose="020B0604020104020204" pitchFamily="34" charset="0"/>
              </a:rPr>
              <a:t>todo o una </a:t>
            </a:r>
            <a:r>
              <a:rPr lang="es-ES_tradnl" sz="2400" dirty="0">
                <a:latin typeface="Abadi" panose="020B0604020104020204" pitchFamily="34" charset="0"/>
              </a:rPr>
              <a:t>parte (subespacio) de</a:t>
            </a:r>
            <a:r>
              <a:rPr lang="es-ES_tradnl" sz="2400" b="1" dirty="0">
                <a:latin typeface="Abadi" panose="020B0604020104020204" pitchFamily="34" charset="0"/>
              </a:rPr>
              <a:t> </a:t>
            </a:r>
            <a:r>
              <a:rPr lang="es-ES" sz="2400" b="1" dirty="0">
                <a:latin typeface="Abadi" panose="020B0604020104020204" pitchFamily="34" charset="0"/>
              </a:rPr>
              <a:t>R</a:t>
            </a:r>
            <a:r>
              <a:rPr lang="es-ES" sz="2400" b="1" baseline="30000" dirty="0">
                <a:latin typeface="Abadi" panose="020B0604020104020204" pitchFamily="34" charset="0"/>
              </a:rPr>
              <a:t>n</a:t>
            </a:r>
            <a:r>
              <a:rPr lang="es-ES_tradnl" sz="2400" dirty="0">
                <a:latin typeface="Abadi" panose="020B06040201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478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Vector space illust.sv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236" y="144360"/>
            <a:ext cx="4666265" cy="32768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2 CuadroTexto"/>
          <p:cNvSpPr txBox="1"/>
          <p:nvPr/>
        </p:nvSpPr>
        <p:spPr>
          <a:xfrm>
            <a:off x="1212420" y="600943"/>
            <a:ext cx="37196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1400" b="1" dirty="0">
                <a:solidFill>
                  <a:srgbClr val="0070C0"/>
                </a:solidFill>
                <a:latin typeface="Corbel" panose="020B0503020204020204" pitchFamily="34" charset="0"/>
              </a:rPr>
              <a:t>TEMA </a:t>
            </a:r>
            <a:r>
              <a:rPr lang="es-ES_tradnl" sz="1400" b="1" dirty="0">
                <a:solidFill>
                  <a:srgbClr val="002060"/>
                </a:solidFill>
                <a:latin typeface="Corbel" panose="020B0503020204020204" pitchFamily="34" charset="0"/>
              </a:rPr>
              <a:t>7</a:t>
            </a:r>
            <a:r>
              <a:rPr lang="es-ES_tradnl" sz="1400" b="1" dirty="0">
                <a:solidFill>
                  <a:srgbClr val="0070C0"/>
                </a:solidFill>
                <a:latin typeface="Corbel" panose="020B0503020204020204" pitchFamily="34" charset="0"/>
              </a:rPr>
              <a:t>- 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VECTORES Y ESPACIOS VECTORIALES</a:t>
            </a:r>
            <a:endParaRPr lang="es-ES_tradnl" sz="14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985855" y="908720"/>
            <a:ext cx="6840760" cy="107721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>
            <a:prstShdw prst="shdw17" dist="17961" dir="135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&gt;</a:t>
            </a:r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 Espacios y subespacios vectoriales</a:t>
            </a:r>
          </a:p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&gt;</a:t>
            </a:r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 Combinaciones lineales, independencia lineal y espacios generados</a:t>
            </a:r>
          </a:p>
          <a:p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&gt; Bases y dimensión.</a:t>
            </a:r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 </a:t>
            </a:r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Cambio de Base.</a:t>
            </a:r>
          </a:p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&gt; </a:t>
            </a:r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Subespacios de una matriz A: Fil A, Col A, </a:t>
            </a:r>
            <a:r>
              <a:rPr lang="es-ES" sz="1600" b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Nul</a:t>
            </a:r>
            <a:r>
              <a:rPr lang="es-E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badi" panose="020B0604020104020204" pitchFamily="34" charset="0"/>
                <a:cs typeface="Calibri" panose="020F0502020204030204" pitchFamily="34" charset="0"/>
              </a:rPr>
              <a:t> A. </a:t>
            </a:r>
            <a:endParaRPr lang="es-ES_tradnl" sz="1600" b="0" dirty="0">
              <a:solidFill>
                <a:schemeClr val="tx1">
                  <a:lumMod val="85000"/>
                  <a:lumOff val="15000"/>
                </a:schemeClr>
              </a:solidFill>
              <a:latin typeface="Abadi" panose="020B0604020104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0943C842-2685-496C-8E89-486CD78AA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8D4EE58-81CB-4779-AFAD-74DF5F8279A8}"/>
              </a:ext>
            </a:extLst>
          </p:cNvPr>
          <p:cNvSpPr txBox="1"/>
          <p:nvPr/>
        </p:nvSpPr>
        <p:spPr>
          <a:xfrm>
            <a:off x="1979712" y="3440051"/>
            <a:ext cx="4176464" cy="1419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7313" lvl="2" indent="0" eaLnBrk="1" hangingPunct="1">
              <a:lnSpc>
                <a:spcPct val="150000"/>
              </a:lnSpc>
            </a:pPr>
            <a:r>
              <a:rPr lang="es-ES_tradnl" sz="2000" dirty="0">
                <a:latin typeface="Arial Nova" panose="020B0604020202020204" pitchFamily="34" charset="0"/>
              </a:rPr>
              <a:t>Contexto: </a:t>
            </a:r>
          </a:p>
          <a:p>
            <a:pPr marL="87313" lvl="2" indent="0" eaLnBrk="1" hangingPunct="1">
              <a:lnSpc>
                <a:spcPct val="150000"/>
              </a:lnSpc>
            </a:pPr>
            <a:r>
              <a:rPr lang="es-ES_tradnl" sz="2000" dirty="0">
                <a:latin typeface="Arial Nova" panose="020B0604020202020204" pitchFamily="34" charset="0"/>
              </a:rPr>
              <a:t>Espacio vectorial  </a:t>
            </a:r>
            <a:r>
              <a:rPr lang="es-ES_tradnl" sz="2000" b="1" dirty="0">
                <a:solidFill>
                  <a:srgbClr val="B80000"/>
                </a:solidFill>
                <a:latin typeface="Arial Nova" panose="020B0604020202020204" pitchFamily="34" charset="0"/>
              </a:rPr>
              <a:t>R</a:t>
            </a:r>
            <a:r>
              <a:rPr lang="es-ES_tradnl" sz="2000" b="1" baseline="30000" dirty="0">
                <a:solidFill>
                  <a:srgbClr val="B80000"/>
                </a:solidFill>
                <a:latin typeface="Arial Nova" panose="020B0604020202020204" pitchFamily="34" charset="0"/>
              </a:rPr>
              <a:t>n</a:t>
            </a:r>
            <a:r>
              <a:rPr lang="es-ES_tradnl" sz="2000" b="1" dirty="0">
                <a:latin typeface="Arial Nova" panose="020B0604020202020204" pitchFamily="34" charset="0"/>
              </a:rPr>
              <a:t> </a:t>
            </a:r>
            <a:r>
              <a:rPr lang="es-ES_tradnl" sz="2000" dirty="0">
                <a:latin typeface="Arial Nova" panose="020B0604020202020204" pitchFamily="34" charset="0"/>
              </a:rPr>
              <a:t> </a:t>
            </a:r>
          </a:p>
          <a:p>
            <a:pPr marL="87313" lvl="2" indent="0" eaLnBrk="1" hangingPunct="1">
              <a:lnSpc>
                <a:spcPct val="150000"/>
              </a:lnSpc>
            </a:pPr>
            <a:r>
              <a:rPr lang="es-ES_tradnl" sz="2000" dirty="0">
                <a:latin typeface="Arial Nova" panose="020B0604020202020204" pitchFamily="34" charset="0"/>
              </a:rPr>
              <a:t>conjunto de vectores de n-tuplas </a:t>
            </a:r>
          </a:p>
        </p:txBody>
      </p:sp>
    </p:spTree>
    <p:extLst>
      <p:ext uri="{BB962C8B-B14F-4D97-AF65-F5344CB8AC3E}">
        <p14:creationId xmlns:p14="http://schemas.microsoft.com/office/powerpoint/2010/main" val="3359993894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75634" y="987155"/>
            <a:ext cx="7392731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s-ES_tradnl" sz="1600" b="1" dirty="0">
              <a:latin typeface="Abadi" panose="020B0604020104020204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868831" y="1916832"/>
            <a:ext cx="7224757" cy="278396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s-ES" dirty="0">
                <a:latin typeface="Abadi" panose="020B0604020104020204" pitchFamily="34" charset="0"/>
              </a:rPr>
              <a:t>Sea V un espacio vectorial.</a:t>
            </a:r>
          </a:p>
          <a:p>
            <a:pPr>
              <a:lnSpc>
                <a:spcPct val="200000"/>
              </a:lnSpc>
            </a:pPr>
            <a:r>
              <a:rPr lang="es-ES" b="1" dirty="0">
                <a:latin typeface="Abadi" panose="020B0604020104020204" pitchFamily="34" charset="0"/>
              </a:rPr>
              <a:t>Paso1: </a:t>
            </a:r>
            <a:r>
              <a:rPr lang="es-ES" dirty="0">
                <a:latin typeface="Abadi" panose="020B0604020104020204" pitchFamily="34" charset="0"/>
              </a:rPr>
              <a:t>Se selecciona un </a:t>
            </a:r>
            <a:r>
              <a:rPr lang="es-ES" u="sng" dirty="0">
                <a:latin typeface="Abadi" panose="020B0604020104020204" pitchFamily="34" charset="0"/>
              </a:rPr>
              <a:t>vector arbitrario </a:t>
            </a:r>
            <a:r>
              <a:rPr lang="es-ES" dirty="0">
                <a:latin typeface="Abadi" panose="020B0604020104020204" pitchFamily="34" charset="0"/>
              </a:rPr>
              <a:t>v </a:t>
            </a:r>
            <a:r>
              <a:rPr lang="es-ES" dirty="0">
                <a:latin typeface="Abadi" panose="020B0604020104020204" pitchFamily="34" charset="0"/>
                <a:sym typeface="Symbol"/>
              </a:rPr>
              <a:t></a:t>
            </a:r>
            <a:r>
              <a:rPr lang="es-ES" dirty="0">
                <a:latin typeface="Abadi" panose="020B0604020104020204" pitchFamily="34" charset="0"/>
              </a:rPr>
              <a:t> V /  v = ( 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dirty="0">
                <a:latin typeface="Abadi" panose="020B0604020104020204" pitchFamily="34" charset="0"/>
              </a:rPr>
              <a:t>, 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dirty="0">
                <a:latin typeface="Abadi" panose="020B0604020104020204" pitchFamily="34" charset="0"/>
              </a:rPr>
              <a:t>, v</a:t>
            </a:r>
            <a:r>
              <a:rPr lang="es-ES" baseline="-25000" dirty="0">
                <a:latin typeface="Abadi" panose="020B0604020104020204" pitchFamily="34" charset="0"/>
              </a:rPr>
              <a:t>3</a:t>
            </a:r>
            <a:r>
              <a:rPr lang="es-ES" dirty="0">
                <a:latin typeface="Abadi" panose="020B0604020104020204" pitchFamily="34" charset="0"/>
              </a:rPr>
              <a:t>…)</a:t>
            </a:r>
            <a:endParaRPr lang="es-ES_tradnl" dirty="0">
              <a:latin typeface="Abadi" panose="020B0604020104020204" pitchFamily="34" charset="0"/>
            </a:endParaRPr>
          </a:p>
          <a:p>
            <a:pPr>
              <a:lnSpc>
                <a:spcPct val="200000"/>
              </a:lnSpc>
            </a:pPr>
            <a:r>
              <a:rPr lang="es-ES" b="1" dirty="0">
                <a:latin typeface="Abadi" panose="020B0604020104020204" pitchFamily="34" charset="0"/>
              </a:rPr>
              <a:t>Paso2: </a:t>
            </a:r>
            <a:r>
              <a:rPr lang="es-ES" dirty="0">
                <a:latin typeface="Abadi" panose="020B0604020104020204" pitchFamily="34" charset="0"/>
              </a:rPr>
              <a:t>Se determina si </a:t>
            </a:r>
            <a:r>
              <a:rPr lang="es-ES" b="1" dirty="0">
                <a:latin typeface="Abadi" panose="020B0604020104020204" pitchFamily="34" charset="0"/>
              </a:rPr>
              <a:t>v es CL </a:t>
            </a:r>
            <a:r>
              <a:rPr lang="es-ES" dirty="0">
                <a:latin typeface="Abadi" panose="020B0604020104020204" pitchFamily="34" charset="0"/>
              </a:rPr>
              <a:t>de los vectores </a:t>
            </a:r>
            <a:r>
              <a:rPr lang="es-ES" b="1" dirty="0">
                <a:latin typeface="Abadi" panose="020B0604020104020204" pitchFamily="34" charset="0"/>
              </a:rPr>
              <a:t>u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,…</a:t>
            </a:r>
            <a:r>
              <a:rPr lang="es-ES" b="1" dirty="0" err="1"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latin typeface="Abadi" panose="020B0604020104020204" pitchFamily="34" charset="0"/>
              </a:rPr>
              <a:t>k</a:t>
            </a:r>
            <a:r>
              <a:rPr lang="es-ES" b="1" baseline="-25000" dirty="0">
                <a:latin typeface="Abadi" panose="020B0604020104020204" pitchFamily="34" charset="0"/>
              </a:rPr>
              <a:t> </a:t>
            </a:r>
            <a:endParaRPr lang="es-ES_tradnl" b="1" dirty="0">
              <a:latin typeface="Abadi" panose="020B0604020104020204" pitchFamily="34" charset="0"/>
            </a:endParaRPr>
          </a:p>
          <a:p>
            <a:pPr>
              <a:lnSpc>
                <a:spcPct val="200000"/>
              </a:lnSpc>
            </a:pPr>
            <a:r>
              <a:rPr lang="es-ES" dirty="0">
                <a:latin typeface="Abadi" panose="020B0604020104020204" pitchFamily="34" charset="0"/>
              </a:rPr>
              <a:t>                    Si </a:t>
            </a:r>
            <a:r>
              <a:rPr lang="es-ES" b="1" dirty="0">
                <a:latin typeface="Abadi" panose="020B0604020104020204" pitchFamily="34" charset="0"/>
              </a:rPr>
              <a:t>v</a:t>
            </a:r>
            <a:r>
              <a:rPr lang="es-ES" dirty="0">
                <a:latin typeface="Abadi" panose="020B0604020104020204" pitchFamily="34" charset="0"/>
              </a:rPr>
              <a:t>  es CL      &gt;&gt;  u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dirty="0">
                <a:latin typeface="Abadi" panose="020B0604020104020204" pitchFamily="34" charset="0"/>
              </a:rPr>
              <a:t>, . . . ,</a:t>
            </a:r>
            <a:r>
              <a:rPr lang="es-ES" dirty="0" err="1">
                <a:latin typeface="Abadi" panose="020B0604020104020204" pitchFamily="34" charset="0"/>
              </a:rPr>
              <a:t>u</a:t>
            </a:r>
            <a:r>
              <a:rPr lang="es-ES" baseline="-25000" dirty="0" err="1">
                <a:latin typeface="Abadi" panose="020B0604020104020204" pitchFamily="34" charset="0"/>
              </a:rPr>
              <a:t>k</a:t>
            </a:r>
            <a:r>
              <a:rPr lang="es-ES" dirty="0">
                <a:latin typeface="Abadi" panose="020B0604020104020204" pitchFamily="34" charset="0"/>
              </a:rPr>
              <a:t>  </a:t>
            </a:r>
            <a:r>
              <a:rPr lang="es-ES" u="sng" dirty="0">
                <a:latin typeface="Abadi" panose="020B0604020104020204" pitchFamily="34" charset="0"/>
              </a:rPr>
              <a:t>generan</a:t>
            </a:r>
            <a:r>
              <a:rPr lang="es-ES" dirty="0">
                <a:latin typeface="Abadi" panose="020B0604020104020204" pitchFamily="34" charset="0"/>
              </a:rPr>
              <a:t> a V. </a:t>
            </a:r>
            <a:endParaRPr lang="es-ES_tradnl" dirty="0">
              <a:latin typeface="Abadi" panose="020B0604020104020204" pitchFamily="34" charset="0"/>
            </a:endParaRPr>
          </a:p>
          <a:p>
            <a:pPr>
              <a:lnSpc>
                <a:spcPct val="200000"/>
              </a:lnSpc>
            </a:pPr>
            <a:r>
              <a:rPr lang="es-ES" dirty="0">
                <a:latin typeface="Abadi" panose="020B0604020104020204" pitchFamily="34" charset="0"/>
              </a:rPr>
              <a:t>                    Si </a:t>
            </a:r>
            <a:r>
              <a:rPr lang="es-ES" b="1" dirty="0">
                <a:latin typeface="Abadi" panose="020B0604020104020204" pitchFamily="34" charset="0"/>
              </a:rPr>
              <a:t>v </a:t>
            </a:r>
            <a:r>
              <a:rPr lang="es-ES" dirty="0">
                <a:latin typeface="Abadi" panose="020B0604020104020204" pitchFamily="34" charset="0"/>
              </a:rPr>
              <a:t>no es CL   &gt;&gt; u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dirty="0">
                <a:latin typeface="Abadi" panose="020B0604020104020204" pitchFamily="34" charset="0"/>
              </a:rPr>
              <a:t>, . . . ,</a:t>
            </a:r>
            <a:r>
              <a:rPr lang="es-ES" dirty="0" err="1">
                <a:latin typeface="Abadi" panose="020B0604020104020204" pitchFamily="34" charset="0"/>
              </a:rPr>
              <a:t>u</a:t>
            </a:r>
            <a:r>
              <a:rPr lang="es-ES" baseline="-25000" dirty="0" err="1">
                <a:latin typeface="Abadi" panose="020B0604020104020204" pitchFamily="34" charset="0"/>
              </a:rPr>
              <a:t>k</a:t>
            </a:r>
            <a:r>
              <a:rPr lang="es-ES" dirty="0">
                <a:latin typeface="Abadi" panose="020B0604020104020204" pitchFamily="34" charset="0"/>
              </a:rPr>
              <a:t>  </a:t>
            </a:r>
            <a:r>
              <a:rPr lang="es-ES" b="1" u="sng" dirty="0">
                <a:latin typeface="Abadi" panose="020B0604020104020204" pitchFamily="34" charset="0"/>
              </a:rPr>
              <a:t>no </a:t>
            </a:r>
            <a:r>
              <a:rPr lang="es-ES" dirty="0">
                <a:latin typeface="Abadi" panose="020B0604020104020204" pitchFamily="34" charset="0"/>
              </a:rPr>
              <a:t>generan a V.</a:t>
            </a:r>
            <a:endParaRPr lang="es-ES_tradnl" dirty="0">
              <a:latin typeface="Abadi" panose="020B0604020104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936382A-B8D5-4D41-8952-5786D708872E}"/>
              </a:ext>
            </a:extLst>
          </p:cNvPr>
          <p:cNvSpPr txBox="1"/>
          <p:nvPr/>
        </p:nvSpPr>
        <p:spPr>
          <a:xfrm flipH="1">
            <a:off x="1331640" y="633487"/>
            <a:ext cx="5826924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Procedimiento para determinar si un conjunto de vectores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genera</a:t>
            </a:r>
            <a:r>
              <a:rPr lang="es-ES" dirty="0">
                <a:latin typeface="Abadi" panose="020B0604020104020204" pitchFamily="34" charset="0"/>
              </a:rPr>
              <a:t> un </a:t>
            </a:r>
            <a:r>
              <a:rPr lang="es-ES" b="1" dirty="0">
                <a:latin typeface="Abadi" panose="020B0604020104020204" pitchFamily="34" charset="0"/>
              </a:rPr>
              <a:t>espacio vectorial</a:t>
            </a:r>
            <a:endParaRPr lang="es-ES_tradnl" b="1" dirty="0">
              <a:latin typeface="Abadi" panose="020B0604020104020204" pitchFamily="34" charset="0"/>
            </a:endParaRPr>
          </a:p>
        </p:txBody>
      </p:sp>
      <p:sp>
        <p:nvSpPr>
          <p:cNvPr id="6" name="1 Marcador de número de diapositiva">
            <a:extLst>
              <a:ext uri="{FF2B5EF4-FFF2-40B4-BE49-F238E27FC236}">
                <a16:creationId xmlns:a16="http://schemas.microsoft.com/office/drawing/2014/main" id="{8E2A6183-C14B-412E-A97A-419BE4CD8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58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4"/>
          <p:cNvSpPr>
            <a:spLocks noChangeArrowheads="1"/>
          </p:cNvSpPr>
          <p:nvPr/>
        </p:nvSpPr>
        <p:spPr bwMode="auto">
          <a:xfrm>
            <a:off x="683568" y="1548184"/>
            <a:ext cx="73689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b="0" dirty="0">
                <a:latin typeface="Abadi" panose="020B0604020104020204" pitchFamily="34" charset="0"/>
              </a:rPr>
              <a:t>Se comprueba si un vector genérico: (a, b, c) </a:t>
            </a:r>
            <a:r>
              <a:rPr lang="es-ES" dirty="0">
                <a:latin typeface="Abadi" panose="020B0604020104020204" pitchFamily="34" charset="0"/>
                <a:sym typeface="Symbol"/>
              </a:rPr>
              <a:t></a:t>
            </a:r>
            <a:r>
              <a:rPr lang="es-ES" b="0" dirty="0">
                <a:latin typeface="Abadi" panose="020B0604020104020204" pitchFamily="34" charset="0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R</a:t>
            </a:r>
            <a:r>
              <a:rPr lang="es-ES" baseline="30000" dirty="0">
                <a:latin typeface="Abadi" panose="020B0604020104020204" pitchFamily="34" charset="0"/>
              </a:rPr>
              <a:t>3</a:t>
            </a:r>
            <a:r>
              <a:rPr lang="es-ES" b="0" dirty="0">
                <a:latin typeface="Abadi" panose="020B0604020104020204" pitchFamily="34" charset="0"/>
              </a:rPr>
              <a:t> es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CL de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1,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2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3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 </a:t>
            </a:r>
            <a:r>
              <a:rPr lang="es-ES" b="0" dirty="0">
                <a:latin typeface="Abadi" panose="020B0604020104020204" pitchFamily="34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484345" y="3673353"/>
            <a:ext cx="5611559" cy="880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</a:rPr>
              <a:t>SCD </a:t>
            </a:r>
            <a:r>
              <a:rPr lang="es-ES" dirty="0">
                <a:latin typeface="Abadi" panose="020B0604020104020204" pitchFamily="34" charset="0"/>
              </a:rPr>
              <a:t>para cualquiera valor de a, b, c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Luego los vectores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1,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2 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3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  generan todo R</a:t>
            </a:r>
            <a:r>
              <a:rPr lang="es-ES" baseline="30000" dirty="0">
                <a:highlight>
                  <a:srgbClr val="FFFF00"/>
                </a:highlight>
                <a:latin typeface="Abadi" panose="020B0604020104020204" pitchFamily="34" charset="0"/>
              </a:rPr>
              <a:t>3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0" name="1 Marcador de número de diapositiva">
            <a:extLst>
              <a:ext uri="{FF2B5EF4-FFF2-40B4-BE49-F238E27FC236}">
                <a16:creationId xmlns:a16="http://schemas.microsoft.com/office/drawing/2014/main" id="{1CCF87E8-AEA8-4BE0-84A4-645C8F375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C1FB12A-DCCD-4DB8-A1B7-27FA4E293E5D}"/>
              </a:ext>
            </a:extLst>
          </p:cNvPr>
          <p:cNvSpPr txBox="1"/>
          <p:nvPr/>
        </p:nvSpPr>
        <p:spPr>
          <a:xfrm>
            <a:off x="1025941" y="600909"/>
            <a:ext cx="73689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Comprueba que</a:t>
            </a:r>
            <a:r>
              <a:rPr lang="es-ES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  </a:t>
            </a:r>
            <a:r>
              <a:rPr lang="es-E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Env</a:t>
            </a:r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{ u</a:t>
            </a:r>
            <a:r>
              <a:rPr lang="es-ES" sz="18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1 </a:t>
            </a:r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= (1,1,0), u</a:t>
            </a:r>
            <a:r>
              <a:rPr lang="es-ES" sz="18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2 </a:t>
            </a:r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= (1,0,1), u</a:t>
            </a:r>
            <a:r>
              <a:rPr lang="es-ES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3</a:t>
            </a:r>
            <a:r>
              <a:rPr lang="es-ES" sz="1800" b="1" baseline="-2500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= (0,1,1) }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generan </a:t>
            </a:r>
            <a:r>
              <a:rPr lang="es-ES" b="1" dirty="0">
                <a:latin typeface="Abadi" panose="020B0604020104020204" pitchFamily="34" charset="0"/>
              </a:rPr>
              <a:t>R</a:t>
            </a:r>
            <a:r>
              <a:rPr lang="es-ES" b="1" baseline="30000" dirty="0">
                <a:latin typeface="Abadi" panose="020B0604020104020204" pitchFamily="34" charset="0"/>
              </a:rPr>
              <a:t>3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  </a:t>
            </a:r>
            <a:endParaRPr lang="es-ES" b="1" dirty="0">
              <a:solidFill>
                <a:srgbClr val="007A37"/>
              </a:solidFill>
            </a:endParaRPr>
          </a:p>
        </p:txBody>
      </p:sp>
      <p:graphicFrame>
        <p:nvGraphicFramePr>
          <p:cNvPr id="23" name="Tabla 1">
            <a:extLst>
              <a:ext uri="{FF2B5EF4-FFF2-40B4-BE49-F238E27FC236}">
                <a16:creationId xmlns:a16="http://schemas.microsoft.com/office/drawing/2014/main" id="{4138D8EE-D97C-41E8-A453-38DE98BD1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021369"/>
              </p:ext>
            </p:extLst>
          </p:nvPr>
        </p:nvGraphicFramePr>
        <p:xfrm>
          <a:off x="1115616" y="2213650"/>
          <a:ext cx="2368905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24" name="Tabla 1">
            <a:extLst>
              <a:ext uri="{FF2B5EF4-FFF2-40B4-BE49-F238E27FC236}">
                <a16:creationId xmlns:a16="http://schemas.microsoft.com/office/drawing/2014/main" id="{E4523BA5-2EF0-41F6-A55B-F53BA7120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231517"/>
              </p:ext>
            </p:extLst>
          </p:nvPr>
        </p:nvGraphicFramePr>
        <p:xfrm>
          <a:off x="3854214" y="2216492"/>
          <a:ext cx="3233001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1322594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a+b-c</a:t>
                      </a: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)/2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a-b+c</a:t>
                      </a: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)/2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(-</a:t>
                      </a:r>
                      <a:r>
                        <a:rPr lang="es-ES_tradnl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a+b+c</a:t>
                      </a: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)/2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C83FE4B9-69AB-3FD8-2B35-A419C090E0E9}"/>
              </a:ext>
            </a:extLst>
          </p:cNvPr>
          <p:cNvSpPr txBox="1"/>
          <p:nvPr/>
        </p:nvSpPr>
        <p:spPr>
          <a:xfrm>
            <a:off x="179512" y="960983"/>
            <a:ext cx="942887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Ej4a.T7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3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7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4"/>
          <p:cNvSpPr>
            <a:spLocks noChangeArrowheads="1"/>
          </p:cNvSpPr>
          <p:nvPr/>
        </p:nvSpPr>
        <p:spPr bwMode="auto">
          <a:xfrm>
            <a:off x="774420" y="1547500"/>
            <a:ext cx="71099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b="0" dirty="0">
                <a:latin typeface="Abadi" panose="020B0604020104020204" pitchFamily="34" charset="0"/>
              </a:rPr>
              <a:t>Se comprueba si un vector genérico: (a, b, c) </a:t>
            </a:r>
            <a:r>
              <a:rPr lang="es-ES" dirty="0">
                <a:latin typeface="Abadi" panose="020B0604020104020204" pitchFamily="34" charset="0"/>
                <a:sym typeface="Symbol"/>
              </a:rPr>
              <a:t></a:t>
            </a:r>
            <a:r>
              <a:rPr lang="es-ES" dirty="0">
                <a:latin typeface="Abadi" panose="020B0604020104020204" pitchFamily="34" charset="0"/>
              </a:rPr>
              <a:t> R</a:t>
            </a:r>
            <a:r>
              <a:rPr lang="es-ES" baseline="30000" dirty="0">
                <a:latin typeface="Abadi" panose="020B0604020104020204" pitchFamily="34" charset="0"/>
              </a:rPr>
              <a:t>3</a:t>
            </a:r>
            <a:r>
              <a:rPr lang="es-ES" b="0" dirty="0">
                <a:latin typeface="Abadi" panose="020B0604020104020204" pitchFamily="34" charset="0"/>
              </a:rPr>
              <a:t> es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CL de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1,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2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 </a:t>
            </a:r>
            <a:r>
              <a:rPr lang="es-ES" b="0" dirty="0">
                <a:latin typeface="Abadi" panose="020B0604020104020204" pitchFamily="34" charset="0"/>
                <a:sym typeface="Wingdings" panose="05000000000000000000" pitchFamily="2" charset="2"/>
              </a:rPr>
              <a:t>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55023" y="4193385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El sistema es:</a:t>
            </a:r>
          </a:p>
        </p:txBody>
      </p:sp>
      <p:sp>
        <p:nvSpPr>
          <p:cNvPr id="20" name="1 Marcador de número de diapositiva">
            <a:extLst>
              <a:ext uri="{FF2B5EF4-FFF2-40B4-BE49-F238E27FC236}">
                <a16:creationId xmlns:a16="http://schemas.microsoft.com/office/drawing/2014/main" id="{1CCF87E8-AEA8-4BE0-84A4-645C8F375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C1FB12A-DCCD-4DB8-A1B7-27FA4E293E5D}"/>
              </a:ext>
            </a:extLst>
          </p:cNvPr>
          <p:cNvSpPr txBox="1"/>
          <p:nvPr/>
        </p:nvSpPr>
        <p:spPr>
          <a:xfrm>
            <a:off x="1331640" y="630575"/>
            <a:ext cx="7016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Comprueba si los vectores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u</a:t>
            </a:r>
            <a:r>
              <a:rPr lang="es-ES" sz="18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= (1,0,1), u</a:t>
            </a:r>
            <a:r>
              <a:rPr lang="es-ES" sz="18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2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= (0,1,1) </a:t>
            </a:r>
            <a:r>
              <a:rPr lang="es-ES" sz="1800" b="1" dirty="0">
                <a:solidFill>
                  <a:srgbClr val="FF0000"/>
                </a:solidFill>
                <a:latin typeface="Abadi" panose="020B0604020104020204" pitchFamily="34" charset="0"/>
              </a:rPr>
              <a:t>generan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 R</a:t>
            </a:r>
            <a:r>
              <a:rPr lang="es-ES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 </a:t>
            </a:r>
            <a:endParaRPr lang="es-ES" b="1" dirty="0">
              <a:solidFill>
                <a:srgbClr val="007A37"/>
              </a:solidFill>
            </a:endParaRPr>
          </a:p>
        </p:txBody>
      </p:sp>
      <p:graphicFrame>
        <p:nvGraphicFramePr>
          <p:cNvPr id="23" name="Tabla 1">
            <a:extLst>
              <a:ext uri="{FF2B5EF4-FFF2-40B4-BE49-F238E27FC236}">
                <a16:creationId xmlns:a16="http://schemas.microsoft.com/office/drawing/2014/main" id="{4138D8EE-D97C-41E8-A453-38DE98BD1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891444"/>
              </p:ext>
            </p:extLst>
          </p:nvPr>
        </p:nvGraphicFramePr>
        <p:xfrm>
          <a:off x="1115616" y="2432516"/>
          <a:ext cx="1910407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24" name="Tabla 1">
            <a:extLst>
              <a:ext uri="{FF2B5EF4-FFF2-40B4-BE49-F238E27FC236}">
                <a16:creationId xmlns:a16="http://schemas.microsoft.com/office/drawing/2014/main" id="{E4523BA5-2EF0-41F6-A55B-F53BA7120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900608"/>
              </p:ext>
            </p:extLst>
          </p:nvPr>
        </p:nvGraphicFramePr>
        <p:xfrm>
          <a:off x="4435343" y="2389987"/>
          <a:ext cx="2774503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1322594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9" name="2 Rectángulo">
            <a:extLst>
              <a:ext uri="{FF2B5EF4-FFF2-40B4-BE49-F238E27FC236}">
                <a16:creationId xmlns:a16="http://schemas.microsoft.com/office/drawing/2014/main" id="{D27C4E2C-07E9-45F0-8F38-F26BC04BC895}"/>
              </a:ext>
            </a:extLst>
          </p:cNvPr>
          <p:cNvSpPr/>
          <p:nvPr/>
        </p:nvSpPr>
        <p:spPr>
          <a:xfrm>
            <a:off x="1655023" y="4674203"/>
            <a:ext cx="5616624" cy="4619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err="1">
                <a:latin typeface="Abadi" panose="020B0604020104020204" pitchFamily="34" charset="0"/>
              </a:rPr>
              <a:t>Env</a:t>
            </a:r>
            <a:r>
              <a:rPr lang="es-ES" b="1" dirty="0">
                <a:latin typeface="Abadi" panose="020B0604020104020204" pitchFamily="34" charset="0"/>
              </a:rPr>
              <a:t> { (1,0,1), (0,1,1) } = </a:t>
            </a:r>
            <a:r>
              <a:rPr lang="es-ES" b="1" baseline="30000" dirty="0">
                <a:latin typeface="Abadi" panose="020B0604020104020204" pitchFamily="34" charset="0"/>
              </a:rPr>
              <a:t> </a:t>
            </a:r>
            <a:r>
              <a:rPr lang="es-ES" b="1" dirty="0">
                <a:latin typeface="Abadi" panose="020B0604020104020204" pitchFamily="34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0C49083-8AB5-A440-523A-C9E7CC3FBFAF}"/>
              </a:ext>
            </a:extLst>
          </p:cNvPr>
          <p:cNvSpPr txBox="1"/>
          <p:nvPr/>
        </p:nvSpPr>
        <p:spPr>
          <a:xfrm>
            <a:off x="107504" y="967911"/>
            <a:ext cx="947695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Ej4b.T7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83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7" grpId="0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4"/>
          <p:cNvSpPr>
            <a:spLocks noChangeArrowheads="1"/>
          </p:cNvSpPr>
          <p:nvPr/>
        </p:nvSpPr>
        <p:spPr bwMode="auto">
          <a:xfrm>
            <a:off x="774420" y="1547500"/>
            <a:ext cx="71099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b="0" dirty="0">
                <a:latin typeface="Abadi" panose="020B0604020104020204" pitchFamily="34" charset="0"/>
              </a:rPr>
              <a:t>Se comprueba si un vector genérico: (a, b, c) </a:t>
            </a:r>
            <a:r>
              <a:rPr lang="es-ES" dirty="0">
                <a:latin typeface="Abadi" panose="020B0604020104020204" pitchFamily="34" charset="0"/>
                <a:sym typeface="Symbol"/>
              </a:rPr>
              <a:t></a:t>
            </a:r>
            <a:r>
              <a:rPr lang="es-ES" dirty="0">
                <a:latin typeface="Abadi" panose="020B0604020104020204" pitchFamily="34" charset="0"/>
              </a:rPr>
              <a:t> R</a:t>
            </a:r>
            <a:r>
              <a:rPr lang="es-ES" baseline="30000" dirty="0">
                <a:latin typeface="Abadi" panose="020B0604020104020204" pitchFamily="34" charset="0"/>
              </a:rPr>
              <a:t>3</a:t>
            </a:r>
            <a:r>
              <a:rPr lang="es-ES" b="0" dirty="0">
                <a:latin typeface="Abadi" panose="020B0604020104020204" pitchFamily="34" charset="0"/>
              </a:rPr>
              <a:t> es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CL de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1,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2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 </a:t>
            </a:r>
            <a:r>
              <a:rPr lang="es-ES" b="0" dirty="0">
                <a:latin typeface="Abadi" panose="020B0604020104020204" pitchFamily="34" charset="0"/>
                <a:sym typeface="Wingdings" panose="05000000000000000000" pitchFamily="2" charset="2"/>
              </a:rPr>
              <a:t>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55023" y="4193385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El sistema es </a:t>
            </a:r>
            <a:r>
              <a:rPr lang="es-ES" b="1" dirty="0">
                <a:latin typeface="Abadi" panose="020B0604020104020204" pitchFamily="34" charset="0"/>
              </a:rPr>
              <a:t>compatible </a:t>
            </a:r>
            <a:r>
              <a:rPr lang="es-ES" dirty="0">
                <a:latin typeface="Abadi" panose="020B0604020104020204" pitchFamily="34" charset="0"/>
              </a:rPr>
              <a:t>cuando </a:t>
            </a:r>
            <a:r>
              <a:rPr lang="es-ES" b="1" dirty="0">
                <a:latin typeface="Abadi" panose="020B0604020104020204" pitchFamily="34" charset="0"/>
              </a:rPr>
              <a:t>c – a – b = 0</a:t>
            </a:r>
            <a:r>
              <a:rPr lang="es-ES" dirty="0">
                <a:latin typeface="Abadi" panose="020B0604020104020204" pitchFamily="34" charset="0"/>
              </a:rPr>
              <a:t>, luego</a:t>
            </a:r>
          </a:p>
        </p:txBody>
      </p:sp>
      <p:sp>
        <p:nvSpPr>
          <p:cNvPr id="20" name="1 Marcador de número de diapositiva">
            <a:extLst>
              <a:ext uri="{FF2B5EF4-FFF2-40B4-BE49-F238E27FC236}">
                <a16:creationId xmlns:a16="http://schemas.microsoft.com/office/drawing/2014/main" id="{1CCF87E8-AEA8-4BE0-84A4-645C8F375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23</a:t>
            </a:fld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C1FB12A-DCCD-4DB8-A1B7-27FA4E293E5D}"/>
              </a:ext>
            </a:extLst>
          </p:cNvPr>
          <p:cNvSpPr txBox="1"/>
          <p:nvPr/>
        </p:nvSpPr>
        <p:spPr>
          <a:xfrm>
            <a:off x="1331640" y="630575"/>
            <a:ext cx="7016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Comprueba si los vectores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u</a:t>
            </a:r>
            <a:r>
              <a:rPr lang="es-ES" sz="18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= (1,0,1), u</a:t>
            </a:r>
            <a:r>
              <a:rPr lang="es-ES" sz="1800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2 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= (0,1,1) </a:t>
            </a:r>
            <a:r>
              <a:rPr lang="es-ES" sz="1800" b="1" dirty="0">
                <a:solidFill>
                  <a:srgbClr val="FF0000"/>
                </a:solidFill>
                <a:latin typeface="Abadi" panose="020B0604020104020204" pitchFamily="34" charset="0"/>
              </a:rPr>
              <a:t>generan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 R</a:t>
            </a:r>
            <a:r>
              <a:rPr lang="es-ES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</a:t>
            </a:r>
            <a:r>
              <a:rPr lang="es-ES" sz="1800" b="1" dirty="0">
                <a:solidFill>
                  <a:srgbClr val="007A37"/>
                </a:solidFill>
                <a:latin typeface="Abadi" panose="020B0604020104020204" pitchFamily="34" charset="0"/>
              </a:rPr>
              <a:t> </a:t>
            </a:r>
            <a:endParaRPr lang="es-ES" b="1" dirty="0">
              <a:solidFill>
                <a:srgbClr val="007A37"/>
              </a:solidFill>
            </a:endParaRPr>
          </a:p>
        </p:txBody>
      </p:sp>
      <p:graphicFrame>
        <p:nvGraphicFramePr>
          <p:cNvPr id="23" name="Tabla 1">
            <a:extLst>
              <a:ext uri="{FF2B5EF4-FFF2-40B4-BE49-F238E27FC236}">
                <a16:creationId xmlns:a16="http://schemas.microsoft.com/office/drawing/2014/main" id="{4138D8EE-D97C-41E8-A453-38DE98BD1EBF}"/>
              </a:ext>
            </a:extLst>
          </p:cNvPr>
          <p:cNvGraphicFramePr>
            <a:graphicFrameLocks noGrp="1"/>
          </p:cNvGraphicFramePr>
          <p:nvPr/>
        </p:nvGraphicFramePr>
        <p:xfrm>
          <a:off x="1115616" y="2432516"/>
          <a:ext cx="1910407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4160896647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graphicFrame>
        <p:nvGraphicFramePr>
          <p:cNvPr id="24" name="Tabla 1">
            <a:extLst>
              <a:ext uri="{FF2B5EF4-FFF2-40B4-BE49-F238E27FC236}">
                <a16:creationId xmlns:a16="http://schemas.microsoft.com/office/drawing/2014/main" id="{E4523BA5-2EF0-41F6-A55B-F53BA71205F5}"/>
              </a:ext>
            </a:extLst>
          </p:cNvPr>
          <p:cNvGraphicFramePr>
            <a:graphicFrameLocks noGrp="1"/>
          </p:cNvGraphicFramePr>
          <p:nvPr/>
        </p:nvGraphicFramePr>
        <p:xfrm>
          <a:off x="4435343" y="2389987"/>
          <a:ext cx="2774503" cy="1284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330">
                  <a:extLst>
                    <a:ext uri="{9D8B030D-6E8A-4147-A177-3AD203B41FA5}">
                      <a16:colId xmlns:a16="http://schemas.microsoft.com/office/drawing/2014/main" val="2633405944"/>
                    </a:ext>
                  </a:extLst>
                </a:gridCol>
                <a:gridCol w="458498">
                  <a:extLst>
                    <a:ext uri="{9D8B030D-6E8A-4147-A177-3AD203B41FA5}">
                      <a16:colId xmlns:a16="http://schemas.microsoft.com/office/drawing/2014/main" val="2499519657"/>
                    </a:ext>
                  </a:extLst>
                </a:gridCol>
                <a:gridCol w="382081">
                  <a:extLst>
                    <a:ext uri="{9D8B030D-6E8A-4147-A177-3AD203B41FA5}">
                      <a16:colId xmlns:a16="http://schemas.microsoft.com/office/drawing/2014/main" val="4148225198"/>
                    </a:ext>
                  </a:extLst>
                </a:gridCol>
                <a:gridCol w="1322594">
                  <a:extLst>
                    <a:ext uri="{9D8B030D-6E8A-4147-A177-3AD203B41FA5}">
                      <a16:colId xmlns:a16="http://schemas.microsoft.com/office/drawing/2014/main" val="2002917442"/>
                    </a:ext>
                  </a:extLst>
                </a:gridCol>
              </a:tblGrid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225944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57108"/>
                  </a:ext>
                </a:extLst>
              </a:tr>
              <a:tr h="428172">
                <a:tc>
                  <a:txBody>
                    <a:bodyPr/>
                    <a:lstStyle/>
                    <a:p>
                      <a:pPr algn="ctr"/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 - a - b</a:t>
                      </a:r>
                      <a:endParaRPr lang="es-ES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94985"/>
                  </a:ext>
                </a:extLst>
              </a:tr>
            </a:tbl>
          </a:graphicData>
        </a:graphic>
      </p:graphicFrame>
      <p:sp>
        <p:nvSpPr>
          <p:cNvPr id="9" name="2 Rectángulo">
            <a:extLst>
              <a:ext uri="{FF2B5EF4-FFF2-40B4-BE49-F238E27FC236}">
                <a16:creationId xmlns:a16="http://schemas.microsoft.com/office/drawing/2014/main" id="{D27C4E2C-07E9-45F0-8F38-F26BC04BC895}"/>
              </a:ext>
            </a:extLst>
          </p:cNvPr>
          <p:cNvSpPr/>
          <p:nvPr/>
        </p:nvSpPr>
        <p:spPr>
          <a:xfrm>
            <a:off x="1655023" y="4674203"/>
            <a:ext cx="5616624" cy="4619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err="1">
                <a:latin typeface="Abadi" panose="020B0604020104020204" pitchFamily="34" charset="0"/>
              </a:rPr>
              <a:t>Env</a:t>
            </a:r>
            <a:r>
              <a:rPr lang="es-ES" b="1" dirty="0">
                <a:latin typeface="Abadi" panose="020B0604020104020204" pitchFamily="34" charset="0"/>
              </a:rPr>
              <a:t> { (1,0,1), (0,1,1) } = { (</a:t>
            </a:r>
            <a:r>
              <a:rPr lang="es-ES" b="1" dirty="0" err="1">
                <a:latin typeface="Abadi" panose="020B0604020104020204" pitchFamily="34" charset="0"/>
              </a:rPr>
              <a:t>a,b,c</a:t>
            </a:r>
            <a:r>
              <a:rPr lang="es-ES" b="1" dirty="0">
                <a:latin typeface="Abadi" panose="020B0604020104020204" pitchFamily="34" charset="0"/>
              </a:rPr>
              <a:t>) </a:t>
            </a: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b="1" dirty="0">
                <a:latin typeface="Abadi" panose="020B0604020104020204" pitchFamily="34" charset="0"/>
              </a:rPr>
              <a:t> R</a:t>
            </a:r>
            <a:r>
              <a:rPr lang="es-ES" b="1" baseline="30000" dirty="0">
                <a:latin typeface="Abadi" panose="020B0604020104020204" pitchFamily="34" charset="0"/>
              </a:rPr>
              <a:t>3 </a:t>
            </a:r>
            <a:r>
              <a:rPr lang="es-ES" b="1" dirty="0">
                <a:latin typeface="Abadi" panose="020B0604020104020204" pitchFamily="34" charset="0"/>
              </a:rPr>
              <a:t>/ c – a – b = 0 }</a:t>
            </a:r>
            <a:r>
              <a:rPr lang="es-ES" b="1" baseline="30000" dirty="0">
                <a:latin typeface="Abadi" panose="020B0604020104020204" pitchFamily="34" charset="0"/>
              </a:rPr>
              <a:t> </a:t>
            </a:r>
            <a:r>
              <a:rPr lang="es-ES" b="1" dirty="0">
                <a:latin typeface="Abadi" panose="020B0604020104020204" pitchFamily="34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0C49083-8AB5-A440-523A-C9E7CC3FBFAF}"/>
              </a:ext>
            </a:extLst>
          </p:cNvPr>
          <p:cNvSpPr txBox="1"/>
          <p:nvPr/>
        </p:nvSpPr>
        <p:spPr>
          <a:xfrm>
            <a:off x="107504" y="967911"/>
            <a:ext cx="947695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Ej4b.T7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7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4"/>
          <p:cNvSpPr>
            <a:spLocks noChangeArrowheads="1"/>
          </p:cNvSpPr>
          <p:nvPr/>
        </p:nvSpPr>
        <p:spPr bwMode="auto">
          <a:xfrm>
            <a:off x="930165" y="1245424"/>
            <a:ext cx="72298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b="0" dirty="0">
                <a:latin typeface="Abadi" panose="020B0604020104020204" pitchFamily="34" charset="0"/>
              </a:rPr>
              <a:t>Se comprueba si un vector genérico: (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b="0" dirty="0"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3</a:t>
            </a:r>
            <a:r>
              <a:rPr lang="es-ES" b="0" dirty="0">
                <a:latin typeface="Abadi" panose="020B0604020104020204" pitchFamily="34" charset="0"/>
              </a:rPr>
              <a:t>) de </a:t>
            </a:r>
            <a:r>
              <a:rPr lang="es-ES" dirty="0">
                <a:latin typeface="Abadi" panose="020B0604020104020204" pitchFamily="34" charset="0"/>
              </a:rPr>
              <a:t>R</a:t>
            </a:r>
            <a:r>
              <a:rPr lang="es-ES" baseline="30000" dirty="0">
                <a:latin typeface="Abadi" panose="020B0604020104020204" pitchFamily="34" charset="0"/>
              </a:rPr>
              <a:t>3</a:t>
            </a:r>
            <a:r>
              <a:rPr lang="es-ES" b="0" dirty="0">
                <a:latin typeface="Abadi" panose="020B0604020104020204" pitchFamily="34" charset="0"/>
              </a:rPr>
              <a:t> es 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CL de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1, </a:t>
            </a:r>
            <a:r>
              <a:rPr lang="es-ES" dirty="0">
                <a:highlight>
                  <a:srgbClr val="FFFF00"/>
                </a:highlight>
                <a:latin typeface="Abadi" panose="020B0604020104020204" pitchFamily="34" charset="0"/>
              </a:rPr>
              <a:t>u</a:t>
            </a:r>
            <a:r>
              <a:rPr lang="es-ES" baseline="-25000" dirty="0">
                <a:highlight>
                  <a:srgbClr val="FFFF00"/>
                </a:highlight>
                <a:latin typeface="Abadi" panose="020B0604020104020204" pitchFamily="34" charset="0"/>
              </a:rPr>
              <a:t>2</a:t>
            </a:r>
            <a:r>
              <a:rPr lang="es-ES" b="0" dirty="0">
                <a:highlight>
                  <a:srgbClr val="FFFF00"/>
                </a:highlight>
                <a:latin typeface="Abadi" panose="020B0604020104020204" pitchFamily="34" charset="0"/>
              </a:rPr>
              <a:t>  </a:t>
            </a:r>
            <a:r>
              <a:rPr lang="es-ES" b="0" dirty="0">
                <a:latin typeface="Abadi" panose="020B0604020104020204" pitchFamily="34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475656" y="580233"/>
            <a:ext cx="5616624" cy="46410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Calcula </a:t>
            </a:r>
            <a:r>
              <a:rPr lang="es-E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(S) </a:t>
            </a:r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/ S = { u</a:t>
            </a:r>
            <a:r>
              <a:rPr lang="es-ES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 </a:t>
            </a:r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= (1,0,0), u</a:t>
            </a:r>
            <a:r>
              <a:rPr lang="es-ES" b="1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2 </a:t>
            </a:r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= (0,1,0) } en R</a:t>
            </a:r>
            <a:r>
              <a:rPr lang="es-ES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 </a:t>
            </a:r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</a:rPr>
              <a:t> 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448940"/>
              </p:ext>
            </p:extLst>
          </p:nvPr>
        </p:nvGraphicFramePr>
        <p:xfrm>
          <a:off x="2843807" y="3684632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3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5591422" y="3553505"/>
            <a:ext cx="1755609" cy="12956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Si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3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= 0   &gt;&gt; 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SCD</a:t>
            </a:r>
          </a:p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b =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   a =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146731" y="2509746"/>
            <a:ext cx="11371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</a:rPr>
              <a:t>P</a:t>
            </a:r>
            <a:r>
              <a:rPr lang="es-ES" sz="1600" b="0" dirty="0">
                <a:solidFill>
                  <a:srgbClr val="C00000"/>
                </a:solidFill>
                <a:latin typeface="+mn-lt"/>
              </a:rPr>
              <a:t>lantea SEL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254707" y="3965285"/>
            <a:ext cx="15783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R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esuelve SEL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128793" y="5106670"/>
            <a:ext cx="56115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= </a:t>
            </a:r>
            <a:r>
              <a:rPr lang="es-ES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Env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{ (1,0,0) ,  (0,1,0) }  =  { (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0) :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  <a:sym typeface="Symbol" panose="05050102010706020507" pitchFamily="18" charset="2"/>
              </a:rPr>
              <a:t>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R} </a:t>
            </a:r>
            <a:endParaRPr lang="es-ES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79461C7-9CE1-4BC2-878B-F6CC1C6FB32F}"/>
              </a:ext>
            </a:extLst>
          </p:cNvPr>
          <p:cNvSpPr txBox="1"/>
          <p:nvPr/>
        </p:nvSpPr>
        <p:spPr>
          <a:xfrm>
            <a:off x="3035960" y="1763524"/>
            <a:ext cx="4632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Abadi" panose="020B0604020104020204" pitchFamily="34" charset="0"/>
              </a:rPr>
              <a:t> (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3</a:t>
            </a:r>
            <a:r>
              <a:rPr lang="es-ES" b="0" dirty="0">
                <a:solidFill>
                  <a:schemeClr val="accent6">
                    <a:lumMod val="50000"/>
                  </a:schemeClr>
                </a:solidFill>
                <a:latin typeface="Abadi" panose="020B0604020104020204" pitchFamily="34" charset="0"/>
              </a:rPr>
              <a:t>) =  a (1,0,0) + b (0,1,0)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B11321D-9F4D-4E4E-ABE4-C4477C245405}"/>
              </a:ext>
            </a:extLst>
          </p:cNvPr>
          <p:cNvSpPr/>
          <p:nvPr/>
        </p:nvSpPr>
        <p:spPr>
          <a:xfrm>
            <a:off x="4468198" y="3911945"/>
            <a:ext cx="11119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Solución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5869EFB-6C67-4B4C-8030-F8AF90239B9C}"/>
              </a:ext>
            </a:extLst>
          </p:cNvPr>
          <p:cNvSpPr txBox="1"/>
          <p:nvPr/>
        </p:nvSpPr>
        <p:spPr>
          <a:xfrm>
            <a:off x="1331640" y="5085184"/>
            <a:ext cx="773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 err="1">
                <a:solidFill>
                  <a:srgbClr val="C00000"/>
                </a:solidFill>
                <a:latin typeface="+mn-lt"/>
              </a:rPr>
              <a:t>Env</a:t>
            </a:r>
            <a:r>
              <a:rPr lang="es-ES" sz="1800" dirty="0">
                <a:solidFill>
                  <a:srgbClr val="C00000"/>
                </a:solidFill>
                <a:latin typeface="+mn-lt"/>
              </a:rPr>
              <a:t>(S) </a:t>
            </a:r>
            <a:endParaRPr lang="es-ES" dirty="0">
              <a:solidFill>
                <a:srgbClr val="C00000"/>
              </a:solidFill>
            </a:endParaRP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0AF70F67-D0C5-4A3D-8625-30182C15F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026079"/>
              </p:ext>
            </p:extLst>
          </p:nvPr>
        </p:nvGraphicFramePr>
        <p:xfrm>
          <a:off x="2843808" y="2279144"/>
          <a:ext cx="100955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958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079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06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2060"/>
                          </a:solidFill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latin typeface="Abadi" panose="020B0604020104020204" pitchFamily="34" charset="0"/>
                        </a:rPr>
                        <a:t>v</a:t>
                      </a:r>
                      <a:r>
                        <a:rPr lang="es-ES" sz="1800" baseline="-25000" dirty="0">
                          <a:latin typeface="Abadi" panose="020B0604020104020204" pitchFamily="34" charset="0"/>
                        </a:rPr>
                        <a:t>3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Text Box 11">
            <a:extLst>
              <a:ext uri="{FF2B5EF4-FFF2-40B4-BE49-F238E27FC236}">
                <a16:creationId xmlns:a16="http://schemas.microsoft.com/office/drawing/2014/main" id="{3B3147C6-A5BC-4653-B69A-527981EA8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849" y="1750952"/>
            <a:ext cx="20922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</a:rPr>
              <a:t>E</a:t>
            </a:r>
            <a:r>
              <a:rPr lang="es-ES" sz="1600" b="0" dirty="0">
                <a:solidFill>
                  <a:srgbClr val="C00000"/>
                </a:solidFill>
                <a:latin typeface="Abadi" panose="020B0604020104020204" pitchFamily="34" charset="0"/>
              </a:rPr>
              <a:t>cuación paramétrica:</a:t>
            </a:r>
            <a:endParaRPr lang="es-ES" sz="16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20" name="1 Marcador de número de diapositiva">
            <a:extLst>
              <a:ext uri="{FF2B5EF4-FFF2-40B4-BE49-F238E27FC236}">
                <a16:creationId xmlns:a16="http://schemas.microsoft.com/office/drawing/2014/main" id="{1CCF87E8-AEA8-4BE0-84A4-645C8F375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24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A32DD2-3709-3377-D433-B9F8D03AF370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Ej5.T7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05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10" grpId="0"/>
      <p:bldP spid="7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DE3B3E7-3E42-435E-8BFE-5817BCDF2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9842"/>
              </p:ext>
            </p:extLst>
          </p:nvPr>
        </p:nvGraphicFramePr>
        <p:xfrm>
          <a:off x="1556209" y="2416076"/>
          <a:ext cx="6031582" cy="1463040"/>
        </p:xfrm>
        <a:graphic>
          <a:graphicData uri="http://schemas.openxmlformats.org/drawingml/2006/table">
            <a:tbl>
              <a:tblPr/>
              <a:tblGrid>
                <a:gridCol w="3015791">
                  <a:extLst>
                    <a:ext uri="{9D8B030D-6E8A-4147-A177-3AD203B41FA5}">
                      <a16:colId xmlns:a16="http://schemas.microsoft.com/office/drawing/2014/main" val="2825531728"/>
                    </a:ext>
                  </a:extLst>
                </a:gridCol>
                <a:gridCol w="3015791">
                  <a:extLst>
                    <a:ext uri="{9D8B030D-6E8A-4147-A177-3AD203B41FA5}">
                      <a16:colId xmlns:a16="http://schemas.microsoft.com/office/drawing/2014/main" val="31762046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1</a:t>
                      </a:r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 </a:t>
                      </a:r>
                      <a:r>
                        <a:rPr lang="es-ES" dirty="0">
                          <a:effectLst/>
                        </a:rPr>
                        <a:t>= (0,0,0)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22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2</a:t>
                      </a:r>
                      <a:r>
                        <a:rPr lang="es-ES" dirty="0">
                          <a:effectLst/>
                        </a:rPr>
                        <a:t>= (-2,-5,1)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55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3</a:t>
                      </a:r>
                      <a:r>
                        <a:rPr lang="es-ES" dirty="0">
                          <a:effectLst/>
                        </a:rPr>
                        <a:t>= (-4,-10,2)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799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4</a:t>
                      </a:r>
                      <a:r>
                        <a:rPr lang="es-ES" dirty="0">
                          <a:effectLst/>
                        </a:rPr>
                        <a:t>= (1,2,3)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9491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885B4C0-4DBA-4356-93FC-01471968A355}"/>
              </a:ext>
            </a:extLst>
          </p:cNvPr>
          <p:cNvSpPr txBox="1"/>
          <p:nvPr/>
        </p:nvSpPr>
        <p:spPr>
          <a:xfrm>
            <a:off x="1403648" y="692696"/>
            <a:ext cx="5760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rgbClr val="007A37"/>
                </a:solidFill>
                <a:effectLst/>
                <a:latin typeface="+mn-lt"/>
              </a:rPr>
              <a:t>Dados u = (2,5,-1),  v = (-4,-10,2) </a:t>
            </a:r>
          </a:p>
          <a:p>
            <a:r>
              <a:rPr lang="pt-BR" b="1" dirty="0">
                <a:solidFill>
                  <a:srgbClr val="007A37"/>
                </a:solidFill>
                <a:latin typeface="+mn-lt"/>
              </a:rPr>
              <a:t>Determina </a:t>
            </a:r>
            <a:r>
              <a:rPr lang="pt-BR" b="1" dirty="0" err="1">
                <a:solidFill>
                  <a:srgbClr val="007A37"/>
                </a:solidFill>
                <a:latin typeface="+mn-lt"/>
              </a:rPr>
              <a:t>qué</a:t>
            </a:r>
            <a:r>
              <a:rPr lang="pt-BR" b="1" dirty="0">
                <a:solidFill>
                  <a:srgbClr val="007A37"/>
                </a:solidFill>
                <a:latin typeface="+mn-lt"/>
              </a:rPr>
              <a:t> vector </a:t>
            </a:r>
            <a:r>
              <a:rPr lang="pl-PL" b="1" i="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w</a:t>
            </a:r>
            <a:r>
              <a:rPr lang="es-ES_tradnl" b="1" i="0" baseline="-2500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i</a:t>
            </a:r>
            <a:r>
              <a:rPr lang="pl-PL" b="1" i="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</a:t>
            </a:r>
            <a:r>
              <a:rPr lang="es-ES_tradnl" b="1" i="0" dirty="0">
                <a:solidFill>
                  <a:srgbClr val="007A37"/>
                </a:solidFill>
                <a:effectLst/>
                <a:latin typeface="+mn-lt"/>
                <a:sym typeface="Symbol" panose="05050102010706020507" pitchFamily="18" charset="2"/>
              </a:rPr>
              <a:t> E</a:t>
            </a:r>
            <a:r>
              <a:rPr lang="pl-PL" b="1" i="0" dirty="0">
                <a:solidFill>
                  <a:srgbClr val="007A37"/>
                </a:solidFill>
                <a:effectLst/>
                <a:latin typeface="+mn-lt"/>
              </a:rPr>
              <a:t>nv(u,v)</a:t>
            </a:r>
            <a:endParaRPr lang="es-ES" b="1" dirty="0">
              <a:solidFill>
                <a:srgbClr val="007A37"/>
              </a:solidFill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45C23AF-1A58-DB41-AE9A-E1FC746319AD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Ej6.T7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5168E633-9D0D-3D28-69F9-56610C52B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6844455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DE3B3E7-3E42-435E-8BFE-5817BCDF2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655265"/>
              </p:ext>
            </p:extLst>
          </p:nvPr>
        </p:nvGraphicFramePr>
        <p:xfrm>
          <a:off x="586867" y="1677928"/>
          <a:ext cx="3375831" cy="1463040"/>
        </p:xfrm>
        <a:graphic>
          <a:graphicData uri="http://schemas.openxmlformats.org/drawingml/2006/table">
            <a:tbl>
              <a:tblPr/>
              <a:tblGrid>
                <a:gridCol w="1791655">
                  <a:extLst>
                    <a:ext uri="{9D8B030D-6E8A-4147-A177-3AD203B41FA5}">
                      <a16:colId xmlns:a16="http://schemas.microsoft.com/office/drawing/2014/main" val="2825531728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1762046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1</a:t>
                      </a:r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 </a:t>
                      </a:r>
                      <a:r>
                        <a:rPr lang="es-ES" dirty="0">
                          <a:effectLst/>
                        </a:rPr>
                        <a:t>= (0,0,0)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</a:rPr>
                        <a:t>Si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22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2</a:t>
                      </a:r>
                      <a:r>
                        <a:rPr lang="es-ES" dirty="0">
                          <a:effectLst/>
                        </a:rPr>
                        <a:t>= (-2,-5,1)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</a:t>
                      </a:r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55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3</a:t>
                      </a:r>
                      <a:r>
                        <a:rPr lang="es-ES" dirty="0">
                          <a:effectLst/>
                        </a:rPr>
                        <a:t>= (-4,-10,2)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Si</a:t>
                      </a:r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799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b="0" i="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w</a:t>
                      </a:r>
                      <a:r>
                        <a:rPr lang="es-ES_tradnl" b="0" i="0" baseline="-25000" dirty="0">
                          <a:solidFill>
                            <a:srgbClr val="495057"/>
                          </a:solidFill>
                          <a:effectLst/>
                          <a:latin typeface="-apple-system"/>
                        </a:rPr>
                        <a:t>4</a:t>
                      </a:r>
                      <a:r>
                        <a:rPr lang="es-ES" dirty="0">
                          <a:effectLst/>
                        </a:rPr>
                        <a:t>= (1,2,3) 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</a:t>
                      </a:r>
                      <a:endParaRPr lang="es-E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9491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885B4C0-4DBA-4356-93FC-01471968A355}"/>
              </a:ext>
            </a:extLst>
          </p:cNvPr>
          <p:cNvSpPr txBox="1"/>
          <p:nvPr/>
        </p:nvSpPr>
        <p:spPr>
          <a:xfrm>
            <a:off x="1082378" y="514417"/>
            <a:ext cx="5760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solidFill>
                  <a:srgbClr val="007A37"/>
                </a:solidFill>
                <a:effectLst/>
                <a:latin typeface="+mn-lt"/>
              </a:rPr>
              <a:t>Dados u = (2,5,-1),  v = (-4,-10,2) </a:t>
            </a:r>
          </a:p>
          <a:p>
            <a:r>
              <a:rPr lang="pt-BR" b="1" dirty="0">
                <a:solidFill>
                  <a:srgbClr val="007A37"/>
                </a:solidFill>
                <a:latin typeface="+mn-lt"/>
              </a:rPr>
              <a:t>Determina </a:t>
            </a:r>
            <a:r>
              <a:rPr lang="pt-BR" b="1" dirty="0" err="1">
                <a:solidFill>
                  <a:srgbClr val="007A37"/>
                </a:solidFill>
                <a:latin typeface="+mn-lt"/>
              </a:rPr>
              <a:t>qué</a:t>
            </a:r>
            <a:r>
              <a:rPr lang="pt-BR" b="1" dirty="0">
                <a:solidFill>
                  <a:srgbClr val="007A37"/>
                </a:solidFill>
                <a:latin typeface="+mn-lt"/>
              </a:rPr>
              <a:t> vector </a:t>
            </a:r>
            <a:r>
              <a:rPr lang="pl-PL" b="1" i="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w</a:t>
            </a:r>
            <a:r>
              <a:rPr lang="es-ES_tradnl" b="1" i="0" baseline="-2500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i</a:t>
            </a:r>
            <a:r>
              <a:rPr lang="pl-PL" b="1" i="0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</a:t>
            </a:r>
            <a:r>
              <a:rPr lang="es-ES_tradnl" b="1" i="0" dirty="0">
                <a:solidFill>
                  <a:srgbClr val="007A37"/>
                </a:solidFill>
                <a:effectLst/>
                <a:latin typeface="+mn-lt"/>
                <a:sym typeface="Symbol" panose="05050102010706020507" pitchFamily="18" charset="2"/>
              </a:rPr>
              <a:t> E</a:t>
            </a:r>
            <a:r>
              <a:rPr lang="pl-PL" b="1" i="0" dirty="0">
                <a:solidFill>
                  <a:srgbClr val="007A37"/>
                </a:solidFill>
                <a:effectLst/>
                <a:latin typeface="+mn-lt"/>
              </a:rPr>
              <a:t>nv(u,v)</a:t>
            </a:r>
            <a:endParaRPr lang="es-ES" b="1" dirty="0">
              <a:solidFill>
                <a:srgbClr val="007A37"/>
              </a:solidFill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45C23AF-1A58-DB41-AE9A-E1FC746319AD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Ej6.T7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5168E633-9D0D-3D28-69F9-56610C52B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4393942-47FA-8E6E-1A85-D9213605E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091726"/>
              </p:ext>
            </p:extLst>
          </p:nvPr>
        </p:nvGraphicFramePr>
        <p:xfrm>
          <a:off x="4355976" y="1484784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  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44AD7BF-FDDE-28F7-57CD-C509BA791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548052"/>
              </p:ext>
            </p:extLst>
          </p:nvPr>
        </p:nvGraphicFramePr>
        <p:xfrm>
          <a:off x="6156176" y="1484784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35A0D47-EA9B-97A3-0E68-73BC9ACEB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430891"/>
              </p:ext>
            </p:extLst>
          </p:nvPr>
        </p:nvGraphicFramePr>
        <p:xfrm>
          <a:off x="4355976" y="2979792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-5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  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BD45A6BF-A729-2853-75B2-891989F8F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07087"/>
              </p:ext>
            </p:extLst>
          </p:nvPr>
        </p:nvGraphicFramePr>
        <p:xfrm>
          <a:off x="6156176" y="2979792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8236AF21-27BA-CE83-2ECF-B511B96077C5}"/>
              </a:ext>
            </a:extLst>
          </p:cNvPr>
          <p:cNvSpPr txBox="1"/>
          <p:nvPr/>
        </p:nvSpPr>
        <p:spPr>
          <a:xfrm>
            <a:off x="5292080" y="1124744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w</a:t>
            </a:r>
            <a:r>
              <a:rPr lang="es-ES_tradnl" b="0" i="0" baseline="-2500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1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C4EBD89-6709-E8EE-A501-276FC45657F5}"/>
              </a:ext>
            </a:extLst>
          </p:cNvPr>
          <p:cNvSpPr txBox="1"/>
          <p:nvPr/>
        </p:nvSpPr>
        <p:spPr>
          <a:xfrm>
            <a:off x="5292080" y="2627620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w</a:t>
            </a:r>
            <a:r>
              <a:rPr lang="es-ES_tradnl" baseline="-25000" dirty="0">
                <a:solidFill>
                  <a:srgbClr val="495057"/>
                </a:solidFill>
                <a:latin typeface="Abadi" panose="020B0604020104020204" pitchFamily="34" charset="0"/>
              </a:rPr>
              <a:t>2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E4E8FBC1-2BDC-29AF-6ADF-C33C9193D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549514"/>
              </p:ext>
            </p:extLst>
          </p:nvPr>
        </p:nvGraphicFramePr>
        <p:xfrm>
          <a:off x="539552" y="4645268"/>
          <a:ext cx="163792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  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832BDD60-9CED-0B02-F633-0E5478A82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232121"/>
              </p:ext>
            </p:extLst>
          </p:nvPr>
        </p:nvGraphicFramePr>
        <p:xfrm>
          <a:off x="2483768" y="4645268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56D883EA-CB22-9E1A-56AD-339D059EAF09}"/>
              </a:ext>
            </a:extLst>
          </p:cNvPr>
          <p:cNvSpPr txBox="1"/>
          <p:nvPr/>
        </p:nvSpPr>
        <p:spPr>
          <a:xfrm>
            <a:off x="1637928" y="4283804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w</a:t>
            </a:r>
            <a:r>
              <a:rPr lang="es-ES_tradnl" b="0" i="0" baseline="-2500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3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234BF820-136D-BE57-2063-DD4528CAB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369254"/>
              </p:ext>
            </p:extLst>
          </p:nvPr>
        </p:nvGraphicFramePr>
        <p:xfrm>
          <a:off x="4499992" y="4645268"/>
          <a:ext cx="163792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0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-4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  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E99DB1D5-EAA7-915B-0B40-83A9EF80B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517479"/>
              </p:ext>
            </p:extLst>
          </p:nvPr>
        </p:nvGraphicFramePr>
        <p:xfrm>
          <a:off x="6444208" y="4645268"/>
          <a:ext cx="1334914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</a:t>
                      </a:r>
                      <a:endParaRPr lang="es-ES" sz="1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  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0</a:t>
                      </a:r>
                      <a:endParaRPr kumimoji="0" lang="es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8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041227DC-362D-2333-5752-0CC1844E3663}"/>
              </a:ext>
            </a:extLst>
          </p:cNvPr>
          <p:cNvSpPr txBox="1"/>
          <p:nvPr/>
        </p:nvSpPr>
        <p:spPr>
          <a:xfrm>
            <a:off x="5598368" y="4283804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w</a:t>
            </a:r>
            <a:r>
              <a:rPr lang="es-ES_tradnl" baseline="-25000" dirty="0">
                <a:solidFill>
                  <a:srgbClr val="495057"/>
                </a:solidFill>
                <a:latin typeface="Abadi" panose="020B0604020104020204" pitchFamily="34" charset="0"/>
              </a:rPr>
              <a:t>4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ABA149B-5DA1-4BF6-29F8-C86745BA4016}"/>
              </a:ext>
            </a:extLst>
          </p:cNvPr>
          <p:cNvSpPr txBox="1"/>
          <p:nvPr/>
        </p:nvSpPr>
        <p:spPr>
          <a:xfrm>
            <a:off x="6102424" y="2564904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aseline="-25000" dirty="0" err="1">
                <a:solidFill>
                  <a:srgbClr val="495057"/>
                </a:solidFill>
                <a:latin typeface="Abadi" panose="020B0604020104020204" pitchFamily="34" charset="0"/>
              </a:rPr>
              <a:t>rref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D652BE1-EFB4-85CD-FBB1-156B9A8CED23}"/>
              </a:ext>
            </a:extLst>
          </p:cNvPr>
          <p:cNvSpPr txBox="1"/>
          <p:nvPr/>
        </p:nvSpPr>
        <p:spPr>
          <a:xfrm>
            <a:off x="6084168" y="1124744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aseline="-25000" dirty="0" err="1">
                <a:solidFill>
                  <a:srgbClr val="495057"/>
                </a:solidFill>
                <a:latin typeface="Abadi" panose="020B0604020104020204" pitchFamily="34" charset="0"/>
              </a:rPr>
              <a:t>rref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2D81BE4-999D-1C14-EDCA-CD9599CD8EE6}"/>
              </a:ext>
            </a:extLst>
          </p:cNvPr>
          <p:cNvSpPr txBox="1"/>
          <p:nvPr/>
        </p:nvSpPr>
        <p:spPr>
          <a:xfrm>
            <a:off x="6390456" y="4211796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aseline="-25000" dirty="0" err="1">
                <a:solidFill>
                  <a:srgbClr val="495057"/>
                </a:solidFill>
                <a:latin typeface="Abadi" panose="020B0604020104020204" pitchFamily="34" charset="0"/>
              </a:rPr>
              <a:t>rref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0950B73-8135-1C75-C6EC-742B8EBFBE51}"/>
              </a:ext>
            </a:extLst>
          </p:cNvPr>
          <p:cNvSpPr txBox="1"/>
          <p:nvPr/>
        </p:nvSpPr>
        <p:spPr>
          <a:xfrm>
            <a:off x="2411760" y="4221088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aseline="-25000" dirty="0" err="1">
                <a:solidFill>
                  <a:srgbClr val="495057"/>
                </a:solidFill>
                <a:latin typeface="Abadi" panose="020B0604020104020204" pitchFamily="34" charset="0"/>
              </a:rPr>
              <a:t>rref</a:t>
            </a:r>
            <a:r>
              <a:rPr lang="pl-PL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 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488F56-0917-4278-819E-ED8FC3DAC055}"/>
              </a:ext>
            </a:extLst>
          </p:cNvPr>
          <p:cNvSpPr/>
          <p:nvPr/>
        </p:nvSpPr>
        <p:spPr>
          <a:xfrm>
            <a:off x="7578947" y="1718192"/>
            <a:ext cx="1218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/>
              <a:t>(SEL:SCI)</a:t>
            </a:r>
            <a:endParaRPr lang="ca-ES-valencia" sz="16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09C5FFB-09B5-4806-93B3-482FAE524982}"/>
              </a:ext>
            </a:extLst>
          </p:cNvPr>
          <p:cNvSpPr/>
          <p:nvPr/>
        </p:nvSpPr>
        <p:spPr>
          <a:xfrm>
            <a:off x="7596336" y="3090446"/>
            <a:ext cx="1218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/>
              <a:t>(SEL:SCI)</a:t>
            </a:r>
            <a:endParaRPr lang="ca-ES-valencia" sz="16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6D18C10-B256-4FC6-AB09-7E350A4882D6}"/>
              </a:ext>
            </a:extLst>
          </p:cNvPr>
          <p:cNvSpPr/>
          <p:nvPr/>
        </p:nvSpPr>
        <p:spPr>
          <a:xfrm>
            <a:off x="1619672" y="5754742"/>
            <a:ext cx="1218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/>
              <a:t>(SEL:SCI)</a:t>
            </a:r>
            <a:endParaRPr lang="ca-ES-valencia" sz="16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BDCDC4-82C0-423A-AEC2-C0A79931A369}"/>
              </a:ext>
            </a:extLst>
          </p:cNvPr>
          <p:cNvSpPr/>
          <p:nvPr/>
        </p:nvSpPr>
        <p:spPr>
          <a:xfrm>
            <a:off x="5369621" y="5754742"/>
            <a:ext cx="10759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/>
              <a:t>(SEL:SI)</a:t>
            </a:r>
            <a:endParaRPr lang="ca-ES-valencia" sz="1600" dirty="0"/>
          </a:p>
        </p:txBody>
      </p:sp>
    </p:spTree>
    <p:extLst>
      <p:ext uri="{BB962C8B-B14F-4D97-AF65-F5344CB8AC3E}">
        <p14:creationId xmlns:p14="http://schemas.microsoft.com/office/powerpoint/2010/main" val="40748976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3 Rectángulo">
            <a:extLst>
              <a:ext uri="{FF2B5EF4-FFF2-40B4-BE49-F238E27FC236}">
                <a16:creationId xmlns:a16="http://schemas.microsoft.com/office/drawing/2014/main" id="{53BC3666-8BEF-4B0E-B65E-D0B0C6A071B3}"/>
              </a:ext>
            </a:extLst>
          </p:cNvPr>
          <p:cNvSpPr/>
          <p:nvPr/>
        </p:nvSpPr>
        <p:spPr>
          <a:xfrm>
            <a:off x="971601" y="908720"/>
            <a:ext cx="6696744" cy="3372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Una vez que sabemos cómo encontrar el subconjunto de vectores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 V</a:t>
            </a: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que generan todo el espacio vectorial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V</a:t>
            </a: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, </a:t>
            </a: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debemos averiguar cuál es el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mínimo número de vectores que generan V.</a:t>
            </a:r>
          </a:p>
          <a:p>
            <a:pPr>
              <a:lnSpc>
                <a:spcPct val="150000"/>
              </a:lnSpc>
            </a:pPr>
            <a:endParaRPr lang="ca-ES-valencia" b="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Para ello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quitaremos</a:t>
            </a: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del conjunto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</a:t>
            </a:r>
            <a:r>
              <a:rPr lang="ca-ES-valencia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los vectores que sean </a:t>
            </a:r>
            <a:r>
              <a:rPr lang="ca-ES-valencia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dependientes  (CL </a:t>
            </a:r>
            <a:r>
              <a:rPr lang="ca-ES-valencia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otros)  p. ej. si tengo (1,2,3) y (2,4,6) me quedaré con uno de ellos no serán necesarios los dos</a:t>
            </a:r>
            <a:r>
              <a:rPr lang="ca-ES-valencia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, yq que </a:t>
            </a:r>
            <a:r>
              <a:rPr lang="ca-ES-valencia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(2,4,6) = 2(1,2,3)</a:t>
            </a: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D12C2761-C929-48FD-BD5D-93823D6E0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71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794677" y="1541157"/>
            <a:ext cx="679865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Sea </a:t>
            </a:r>
            <a:r>
              <a:rPr lang="es-ES" b="1" dirty="0" err="1">
                <a:solidFill>
                  <a:srgbClr val="002060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{(2,0), (1,3), (2,1)}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un sistema generador de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R</a:t>
            </a:r>
            <a:r>
              <a:rPr lang="es-ES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</a:p>
          <a:p>
            <a:endParaRPr lang="es-ES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entonces, todo vector (</a:t>
            </a:r>
            <a:r>
              <a:rPr lang="es-ES" b="0" dirty="0" err="1">
                <a:solidFill>
                  <a:srgbClr val="002060"/>
                </a:solidFill>
                <a:latin typeface="Abadi" panose="020B0604020104020204" pitchFamily="34" charset="0"/>
              </a:rPr>
              <a:t>a,b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)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 R</a:t>
            </a:r>
            <a:r>
              <a:rPr lang="es-ES" b="0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  se puede poner como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CL de </a:t>
            </a:r>
            <a:r>
              <a:rPr lang="es-ES" dirty="0" err="1">
                <a:solidFill>
                  <a:srgbClr val="002060"/>
                </a:solidFill>
                <a:latin typeface="Abadi" panose="020B0604020104020204" pitchFamily="34" charset="0"/>
              </a:rPr>
              <a:t>Env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: </a:t>
            </a:r>
          </a:p>
          <a:p>
            <a:endParaRPr lang="es-ES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		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(</a:t>
            </a:r>
            <a:r>
              <a:rPr lang="es-ES" b="1" dirty="0" err="1">
                <a:solidFill>
                  <a:srgbClr val="002060"/>
                </a:solidFill>
                <a:latin typeface="Abadi" panose="020B0604020104020204" pitchFamily="34" charset="0"/>
              </a:rPr>
              <a:t>a,b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) = λ (2,0) + μ (1,3) + q (2,1) </a:t>
            </a:r>
          </a:p>
          <a:p>
            <a:endParaRPr lang="es-ES" baseline="30000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794677" y="3429000"/>
            <a:ext cx="6801862" cy="87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Wingdings"/>
              <a:buChar char="è"/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S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i añadimos a </a:t>
            </a:r>
            <a:r>
              <a:rPr lang="es-ES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Env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 el vector (5,4) que es CL de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(2,0), (1,3), (2,1)</a:t>
            </a:r>
          </a:p>
          <a:p>
            <a:pPr>
              <a:lnSpc>
                <a:spcPct val="150000"/>
              </a:lnSpc>
            </a:pP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    generamos los mismos vectores (</a:t>
            </a:r>
            <a:r>
              <a:rPr lang="es-ES" b="0" dirty="0" err="1">
                <a:solidFill>
                  <a:srgbClr val="002060"/>
                </a:solidFill>
                <a:latin typeface="Abadi" panose="020B0604020104020204" pitchFamily="34" charset="0"/>
              </a:rPr>
              <a:t>a,b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)</a:t>
            </a: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2010555" y="4468488"/>
            <a:ext cx="437010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(</a:t>
            </a:r>
            <a:r>
              <a:rPr lang="es-ES" b="1" dirty="0" err="1">
                <a:solidFill>
                  <a:srgbClr val="002060"/>
                </a:solidFill>
                <a:latin typeface="Abadi" panose="020B0604020104020204" pitchFamily="34" charset="0"/>
              </a:rPr>
              <a:t>a,b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) = λ (2,0) + μ (1,3) + q (2,1) + </a:t>
            </a:r>
            <a:r>
              <a:rPr lang="es-ES" b="1" dirty="0">
                <a:solidFill>
                  <a:schemeClr val="accent1"/>
                </a:solidFill>
                <a:latin typeface="Abadi" panose="020B0604020104020204" pitchFamily="34" charset="0"/>
              </a:rPr>
              <a:t>p (5,4)</a:t>
            </a: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934883" y="477123"/>
            <a:ext cx="736772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9242"/>
                </a:solidFill>
                <a:latin typeface="Abadi" panose="020B0604020104020204" pitchFamily="34" charset="0"/>
              </a:rPr>
              <a:t>Comprobamos que </a:t>
            </a:r>
            <a:r>
              <a:rPr lang="es-ES" b="1" dirty="0" err="1">
                <a:solidFill>
                  <a:srgbClr val="009242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009242"/>
                </a:solidFill>
                <a:latin typeface="Abadi" panose="020B0604020104020204" pitchFamily="34" charset="0"/>
              </a:rPr>
              <a:t> {(2,0), (1,3), (2,1), </a:t>
            </a:r>
            <a:r>
              <a:rPr lang="es-ES" b="1" dirty="0">
                <a:solidFill>
                  <a:schemeClr val="accent1"/>
                </a:solidFill>
                <a:latin typeface="Abadi" panose="020B0604020104020204" pitchFamily="34" charset="0"/>
              </a:rPr>
              <a:t>(5,4)}  </a:t>
            </a:r>
            <a:r>
              <a:rPr lang="es-ES" b="1" dirty="0">
                <a:solidFill>
                  <a:srgbClr val="009242"/>
                </a:solidFill>
                <a:latin typeface="Abadi" panose="020B0604020104020204" pitchFamily="34" charset="0"/>
              </a:rPr>
              <a:t>= </a:t>
            </a:r>
            <a:r>
              <a:rPr lang="es-ES" b="1" dirty="0" err="1">
                <a:solidFill>
                  <a:srgbClr val="009242"/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rgbClr val="009242"/>
                </a:solidFill>
                <a:latin typeface="Abadi" panose="020B0604020104020204" pitchFamily="34" charset="0"/>
              </a:rPr>
              <a:t> {(2,0), (1,3), (2,1)}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13CE386-3CCD-8C49-F69D-DB79968DDF03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Ej7.T7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E139B348-D843-823F-9663-98D465156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/>
      <p:bldP spid="39948" grpId="0"/>
      <p:bldP spid="3995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3 Rectángulo">
            <a:extLst>
              <a:ext uri="{FF2B5EF4-FFF2-40B4-BE49-F238E27FC236}">
                <a16:creationId xmlns:a16="http://schemas.microsoft.com/office/drawing/2014/main" id="{53BC3666-8BEF-4B0E-B65E-D0B0C6A071B3}"/>
              </a:ext>
            </a:extLst>
          </p:cNvPr>
          <p:cNvSpPr/>
          <p:nvPr/>
        </p:nvSpPr>
        <p:spPr>
          <a:xfrm>
            <a:off x="1835696" y="1196752"/>
            <a:ext cx="5472608" cy="1428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a-ES-valencia" sz="2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Buscamos el </a:t>
            </a:r>
            <a:r>
              <a:rPr lang="ca-ES-valencia" sz="2000" b="1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Abadi" panose="020B0604020104020204" pitchFamily="34" charset="0"/>
              </a:rPr>
              <a:t>mínimo número de vectores, linealmente independientes</a:t>
            </a:r>
            <a:r>
              <a:rPr lang="ca-ES-valencia" sz="2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la </a:t>
            </a:r>
            <a:r>
              <a:rPr lang="ca-ES-valencia" sz="20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Env(S)</a:t>
            </a:r>
            <a:r>
              <a:rPr lang="ca-ES-valencia" sz="2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que nos permita obtener cualquier otro vector de V.</a:t>
            </a:r>
            <a:endParaRPr lang="es-ES" sz="2000" b="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D12C2761-C929-48FD-BD5D-93823D6E0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  <p:sp>
        <p:nvSpPr>
          <p:cNvPr id="2" name="4 Rectángulo">
            <a:extLst>
              <a:ext uri="{FF2B5EF4-FFF2-40B4-BE49-F238E27FC236}">
                <a16:creationId xmlns:a16="http://schemas.microsoft.com/office/drawing/2014/main" id="{58954DBF-37ED-7FC4-BCB6-26854F8DAEBB}"/>
              </a:ext>
            </a:extLst>
          </p:cNvPr>
          <p:cNvSpPr/>
          <p:nvPr/>
        </p:nvSpPr>
        <p:spPr>
          <a:xfrm>
            <a:off x="1835696" y="3140968"/>
            <a:ext cx="4680520" cy="967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Estos vectores formarán una 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&gt;&gt; 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BASE de V</a:t>
            </a:r>
            <a:endParaRPr lang="es-ES_tradnl" sz="2000" b="1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94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683568" y="845750"/>
            <a:ext cx="7776864" cy="12950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s-ES" dirty="0">
                <a:latin typeface="Abadi" panose="020B0604020104020204" pitchFamily="34" charset="0"/>
              </a:rPr>
              <a:t>Estructura matemática formada por un conjunto de </a:t>
            </a:r>
            <a:r>
              <a:rPr lang="es-ES" b="1" dirty="0">
                <a:latin typeface="Abadi" panose="020B0604020104020204" pitchFamily="34" charset="0"/>
              </a:rPr>
              <a:t>vectores</a:t>
            </a:r>
            <a:r>
              <a:rPr lang="es-ES" dirty="0">
                <a:latin typeface="Abadi" panose="020B0604020104020204" pitchFamily="34" charset="0"/>
              </a:rPr>
              <a:t>, y dos operaciones, la </a:t>
            </a:r>
            <a:r>
              <a:rPr lang="es-ES" b="1" dirty="0">
                <a:latin typeface="Abadi" panose="020B0604020104020204" pitchFamily="34" charset="0"/>
              </a:rPr>
              <a:t>suma y el producto por escalar </a:t>
            </a:r>
            <a:r>
              <a:rPr lang="es-ES" dirty="0">
                <a:latin typeface="Abadi" panose="020B0604020104020204" pitchFamily="34" charset="0"/>
              </a:rPr>
              <a:t>que, aplicadas a elementos del conjunto, vectores, obtienen </a:t>
            </a:r>
            <a:r>
              <a:rPr lang="es-ES" b="1" dirty="0">
                <a:latin typeface="Abadi" panose="020B0604020104020204" pitchFamily="34" charset="0"/>
              </a:rPr>
              <a:t>otro vector.</a:t>
            </a:r>
            <a:endParaRPr lang="es-ES_tradnl" b="1" dirty="0">
              <a:latin typeface="Abadi" panose="020B0604020104020204" pitchFamily="34" charset="0"/>
            </a:endParaRPr>
          </a:p>
        </p:txBody>
      </p:sp>
      <p:sp>
        <p:nvSpPr>
          <p:cNvPr id="10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  <p:sp>
        <p:nvSpPr>
          <p:cNvPr id="6" name="CuadroTexto 6">
            <a:extLst>
              <a:ext uri="{FF2B5EF4-FFF2-40B4-BE49-F238E27FC236}">
                <a16:creationId xmlns:a16="http://schemas.microsoft.com/office/drawing/2014/main" id="{221A3942-D651-44E7-A8D8-7BE6688322D6}"/>
              </a:ext>
            </a:extLst>
          </p:cNvPr>
          <p:cNvSpPr txBox="1"/>
          <p:nvPr/>
        </p:nvSpPr>
        <p:spPr>
          <a:xfrm flipH="1">
            <a:off x="2051719" y="255814"/>
            <a:ext cx="5619004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s-ES" sz="1600" b="1" dirty="0">
                <a:solidFill>
                  <a:srgbClr val="002060"/>
                </a:solidFill>
                <a:latin typeface="Abadi" panose="020B0604020104020204" pitchFamily="34" charset="0"/>
              </a:rPr>
              <a:t>ESPACIO VECTORIAL (EV)</a:t>
            </a:r>
            <a:endParaRPr lang="es-ES" sz="1600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DDC46F-DF6F-4668-AE0C-BAB32C9EB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2377454"/>
            <a:ext cx="2056076" cy="23205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85750" indent="-285750" defTabSz="914400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è"/>
              <a:defRPr/>
            </a:pPr>
            <a:r>
              <a:rPr lang="ca-ES" sz="1400" b="1" dirty="0">
                <a:solidFill>
                  <a:srgbClr val="002060"/>
                </a:solidFill>
                <a:latin typeface="Abadi" panose="020B0604020104020204" pitchFamily="34" charset="0"/>
              </a:rPr>
              <a:t>Suma 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</a:rPr>
              <a:t>(op. Interna)</a:t>
            </a:r>
          </a:p>
          <a:p>
            <a:pPr defTabSz="914400">
              <a:lnSpc>
                <a:spcPct val="150000"/>
              </a:lnSpc>
              <a:buClrTx/>
              <a:buSzTx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</a:rPr>
              <a:t>          </a:t>
            </a:r>
            <a:r>
              <a:rPr lang="ca-ES" sz="1400" b="1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u + v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Conmutativa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,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Asociativa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,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Distributiva,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E. </a:t>
            </a: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Neutro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E. </a:t>
            </a: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opuesto</a:t>
            </a:r>
            <a:endParaRPr lang="ca-ES" sz="1400" b="0" dirty="0">
              <a:solidFill>
                <a:srgbClr val="002060"/>
              </a:solidFill>
              <a:latin typeface="Abadi" panose="020B0604020104020204" pitchFamily="34" charset="0"/>
              <a:sym typeface="Wingdings" panose="05000000000000000000" pitchFamily="2" charset="2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9301EC1-6123-49AE-A69E-51128C9EFE7A}"/>
              </a:ext>
            </a:extLst>
          </p:cNvPr>
          <p:cNvSpPr/>
          <p:nvPr/>
        </p:nvSpPr>
        <p:spPr>
          <a:xfrm>
            <a:off x="1473277" y="3865842"/>
            <a:ext cx="2756221" cy="1664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 </a:t>
            </a:r>
            <a:r>
              <a:rPr lang="ca-ES" sz="1400" b="1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P</a:t>
            </a:r>
            <a:r>
              <a:rPr lang="ca-ES" sz="1400" b="1" dirty="0" err="1">
                <a:solidFill>
                  <a:srgbClr val="002060"/>
                </a:solidFill>
                <a:latin typeface="Abadi" panose="020B0604020104020204" pitchFamily="34" charset="0"/>
              </a:rPr>
              <a:t>roducto</a:t>
            </a:r>
            <a:r>
              <a:rPr lang="ca-ES" sz="1400" b="1" dirty="0">
                <a:solidFill>
                  <a:srgbClr val="002060"/>
                </a:solidFill>
                <a:latin typeface="Abadi" panose="020B0604020104020204" pitchFamily="34" charset="0"/>
              </a:rPr>
              <a:t> escalar 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</a:rPr>
              <a:t>(op. Externa)</a:t>
            </a:r>
            <a:r>
              <a:rPr lang="ca-ES" sz="1400" dirty="0">
                <a:solidFill>
                  <a:srgbClr val="002060"/>
                </a:solidFill>
                <a:latin typeface="Abadi" panose="020B0604020104020204" pitchFamily="34" charset="0"/>
              </a:rPr>
              <a:t> 	</a:t>
            </a:r>
            <a:r>
              <a:rPr lang="es-ES" sz="1400" b="1" dirty="0">
                <a:solidFill>
                  <a:srgbClr val="002060"/>
                </a:solidFill>
                <a:latin typeface="Abadi" panose="020B0604020104020204" pitchFamily="34" charset="0"/>
              </a:rPr>
              <a:t>α </a:t>
            </a:r>
            <a:r>
              <a:rPr lang="ca-ES" sz="1400" b="1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v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         </a:t>
            </a: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Asociativa</a:t>
            </a: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,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         Distributiva, </a:t>
            </a:r>
          </a:p>
          <a:p>
            <a:pPr defTabSz="914400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ca-ES" sz="1400" b="0" dirty="0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         E. </a:t>
            </a:r>
            <a:r>
              <a:rPr lang="ca-ES" sz="1400" b="0" dirty="0" err="1">
                <a:solidFill>
                  <a:srgbClr val="00206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Unidad</a:t>
            </a:r>
            <a:endParaRPr lang="ca-ES" sz="1400" b="0" dirty="0">
              <a:solidFill>
                <a:srgbClr val="002060"/>
              </a:solidFill>
              <a:latin typeface="Abadi" panose="020B0604020104020204" pitchFamily="34" charset="0"/>
              <a:sym typeface="Wingdings" panose="05000000000000000000" pitchFamily="2" charset="2"/>
            </a:endParaRPr>
          </a:p>
        </p:txBody>
      </p:sp>
      <p:pic>
        <p:nvPicPr>
          <p:cNvPr id="4" name="Imagen 3" descr="Gráfico&#10;&#10;Descripción generada automáticamente">
            <a:extLst>
              <a:ext uri="{FF2B5EF4-FFF2-40B4-BE49-F238E27FC236}">
                <a16:creationId xmlns:a16="http://schemas.microsoft.com/office/drawing/2014/main" id="{8C5E2BD1-D0F9-414B-BDBE-EB30DE1133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768" y="2318029"/>
            <a:ext cx="4286250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0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56376" y="6520259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1214847" y="1006637"/>
            <a:ext cx="6761948" cy="17105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Un conjunto de vectores </a:t>
            </a:r>
            <a:r>
              <a:rPr lang="es-ES" b="1" dirty="0">
                <a:latin typeface="Abadi" panose="020B0604020104020204" pitchFamily="34" charset="0"/>
              </a:rPr>
              <a:t>v</a:t>
            </a:r>
            <a:r>
              <a:rPr lang="es-ES" b="1" baseline="-25000" dirty="0">
                <a:latin typeface="Abadi" panose="020B0604020104020204" pitchFamily="34" charset="0"/>
              </a:rPr>
              <a:t>1,</a:t>
            </a:r>
            <a:r>
              <a:rPr lang="es-ES" b="1" dirty="0"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latin typeface="Abadi" panose="020B0604020104020204" pitchFamily="34" charset="0"/>
              </a:rPr>
              <a:t>2, </a:t>
            </a:r>
            <a:r>
              <a:rPr lang="es-ES" b="1" dirty="0">
                <a:latin typeface="Abadi" panose="020B0604020104020204" pitchFamily="34" charset="0"/>
              </a:rPr>
              <a:t>…</a:t>
            </a:r>
            <a:r>
              <a:rPr lang="es-ES" b="1" dirty="0" err="1">
                <a:latin typeface="Abadi" panose="020B0604020104020204" pitchFamily="34" charset="0"/>
              </a:rPr>
              <a:t>v</a:t>
            </a:r>
            <a:r>
              <a:rPr lang="es-ES" b="1" baseline="-25000" dirty="0" err="1">
                <a:latin typeface="Abadi" panose="020B0604020104020204" pitchFamily="34" charset="0"/>
              </a:rPr>
              <a:t>p</a:t>
            </a:r>
            <a:r>
              <a:rPr lang="es-ES" b="1" dirty="0">
                <a:latin typeface="Abadi" panose="020B0604020104020204" pitchFamily="34" charset="0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de un espacio vectorial </a:t>
            </a:r>
            <a:r>
              <a:rPr lang="es-ES" b="1" dirty="0">
                <a:latin typeface="Abadi" panose="020B0604020104020204" pitchFamily="34" charset="0"/>
              </a:rPr>
              <a:t>V </a:t>
            </a:r>
            <a:r>
              <a:rPr lang="es-ES" dirty="0">
                <a:latin typeface="Abadi" panose="020B0604020104020204" pitchFamily="34" charset="0"/>
              </a:rPr>
              <a:t>forman </a:t>
            </a:r>
            <a:r>
              <a:rPr lang="es-ES" b="1" dirty="0">
                <a:latin typeface="Abadi" panose="020B0604020104020204" pitchFamily="34" charset="0"/>
              </a:rPr>
              <a:t>base</a:t>
            </a:r>
            <a:r>
              <a:rPr lang="es-ES" dirty="0">
                <a:latin typeface="Abadi" panose="020B0604020104020204" pitchFamily="34" charset="0"/>
              </a:rPr>
              <a:t> para V si 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	&gt;&gt;  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2,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…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</a:rPr>
              <a:t>p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son linealmente independientes 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	&gt;&gt;  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2,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…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</a:rPr>
              <a:t>p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generan V</a:t>
            </a:r>
            <a:endParaRPr lang="es-ES_tradnl" b="1" dirty="0">
              <a:solidFill>
                <a:srgbClr val="B80000"/>
              </a:solidFill>
              <a:latin typeface="Abadi" panose="020B0604020104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6F3D1ED-D9C7-4283-98FB-FC6C534EC078}"/>
              </a:ext>
            </a:extLst>
          </p:cNvPr>
          <p:cNvSpPr txBox="1"/>
          <p:nvPr/>
        </p:nvSpPr>
        <p:spPr>
          <a:xfrm flipH="1">
            <a:off x="1691680" y="282133"/>
            <a:ext cx="2016224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Base de un EV 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5468588E-4F3E-43DF-8040-324E898CE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608" y="3314143"/>
            <a:ext cx="4503915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Los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vectores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que conforman una base son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distintos y no nulos</a:t>
            </a:r>
            <a:endParaRPr lang="es-ES" b="1" dirty="0">
              <a:solidFill>
                <a:srgbClr val="B80000"/>
              </a:solidFill>
              <a:latin typeface="Abadi" panose="020B0604020104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09DB6-EB80-ED94-7B97-03411D38B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608" y="4295580"/>
            <a:ext cx="4503915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Determinante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de la matriz de vectores es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NO nulo</a:t>
            </a:r>
            <a:endParaRPr lang="es-ES" b="1" dirty="0">
              <a:solidFill>
                <a:srgbClr val="B8000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43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2" name="Rectangle 8"/>
          <p:cNvSpPr>
            <a:spLocks noChangeArrowheads="1"/>
          </p:cNvSpPr>
          <p:nvPr/>
        </p:nvSpPr>
        <p:spPr bwMode="auto">
          <a:xfrm>
            <a:off x="451676" y="2197932"/>
            <a:ext cx="7356862" cy="87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0"/>
              </a:rPr>
              <a:t>Def</a:t>
            </a:r>
            <a:r>
              <a:rPr lang="es-ES" b="1" dirty="0">
                <a:latin typeface="Abadi" panose="020B0604020104020204" pitchFamily="34" charset="0"/>
              </a:rPr>
              <a:t>. u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…u</a:t>
            </a:r>
            <a:r>
              <a:rPr lang="es-ES" b="1" baseline="-25000" dirty="0">
                <a:latin typeface="Abadi" panose="020B0604020104020204" pitchFamily="34" charset="0"/>
              </a:rPr>
              <a:t>p </a:t>
            </a:r>
            <a:r>
              <a:rPr lang="es-ES" b="1" dirty="0">
                <a:latin typeface="Abadi" panose="020B0604020104020204" pitchFamily="34" charset="0"/>
              </a:rPr>
              <a:t> </a:t>
            </a: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b="1" dirty="0">
                <a:latin typeface="Abadi" panose="020B0604020104020204" pitchFamily="34" charset="0"/>
              </a:rPr>
              <a:t> V </a:t>
            </a:r>
            <a:r>
              <a:rPr lang="es-ES" b="0" dirty="0">
                <a:latin typeface="Abadi" panose="020B0604020104020204" pitchFamily="34" charset="0"/>
              </a:rPr>
              <a:t>son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Linealmente Independientes (LI) </a:t>
            </a:r>
            <a:r>
              <a:rPr lang="es-ES" b="0" dirty="0">
                <a:latin typeface="Abadi" panose="020B0604020104020204" pitchFamily="34" charset="0"/>
              </a:rPr>
              <a:t>si existen escalares </a:t>
            </a:r>
            <a:r>
              <a:rPr lang="es-ES" b="1" dirty="0">
                <a:latin typeface="Abadi" panose="020B0604020104020204" pitchFamily="34" charset="0"/>
              </a:rPr>
              <a:t>a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,…</a:t>
            </a:r>
            <a:r>
              <a:rPr lang="es-ES" b="1" dirty="0" err="1"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latin typeface="Abadi" panose="020B0604020104020204" pitchFamily="34" charset="0"/>
              </a:rPr>
              <a:t>p</a:t>
            </a:r>
            <a:r>
              <a:rPr lang="es-ES" b="1" baseline="-25000" dirty="0"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R</a:t>
            </a:r>
            <a:r>
              <a:rPr lang="es-ES" b="1" dirty="0">
                <a:latin typeface="Abadi" panose="020B0604020104020204" pitchFamily="34" charset="0"/>
              </a:rPr>
              <a:t> </a:t>
            </a:r>
            <a:r>
              <a:rPr lang="es-ES" b="1" u="sng" dirty="0">
                <a:solidFill>
                  <a:srgbClr val="C00000"/>
                </a:solidFill>
                <a:latin typeface="Abadi" panose="020B0604020104020204" pitchFamily="34" charset="0"/>
              </a:rPr>
              <a:t>todos nulos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 /  a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+…+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p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p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= 0 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(vector nulo)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E1F5C1-0108-4F1A-86A8-518681BDF31D}"/>
              </a:ext>
            </a:extLst>
          </p:cNvPr>
          <p:cNvSpPr txBox="1"/>
          <p:nvPr/>
        </p:nvSpPr>
        <p:spPr>
          <a:xfrm flipH="1">
            <a:off x="1623072" y="298284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Dependencia lineal entre vectores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6A187AB-F7FF-475F-886D-B29328D37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52" y="879305"/>
            <a:ext cx="7790020" cy="1161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dirty="0">
                <a:latin typeface="Abadi" panose="020B0604020104020204" pitchFamily="34" charset="0"/>
              </a:rPr>
              <a:t>Un conjunto de vectores es </a:t>
            </a:r>
            <a:r>
              <a:rPr lang="es-ES" sz="1600" b="1" dirty="0">
                <a:latin typeface="Abadi" panose="020B0604020104020204" pitchFamily="34" charset="0"/>
              </a:rPr>
              <a:t>linealmente independiente </a:t>
            </a:r>
            <a:r>
              <a:rPr lang="es-ES" sz="1600" dirty="0">
                <a:latin typeface="Abadi" panose="020B0604020104020204" pitchFamily="34" charset="0"/>
              </a:rPr>
              <a:t>(LI) si ninguno de ellos se puede escribir con una combinación lineal de los restantes.</a:t>
            </a:r>
          </a:p>
          <a:p>
            <a:pPr>
              <a:lnSpc>
                <a:spcPct val="150000"/>
              </a:lnSpc>
            </a:pPr>
            <a:r>
              <a:rPr lang="es-ES" sz="1600" b="1" dirty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es-ES" sz="1600" b="1" dirty="0">
                <a:solidFill>
                  <a:srgbClr val="00B050"/>
                </a:solidFill>
                <a:latin typeface="+mn-lt"/>
              </a:rPr>
              <a:t>Ej. </a:t>
            </a:r>
            <a:r>
              <a:rPr lang="es-ES" sz="1600" dirty="0">
                <a:latin typeface="+mn-lt"/>
              </a:rPr>
              <a:t>En </a:t>
            </a:r>
            <a:r>
              <a:rPr lang="es-ES" sz="1600" kern="15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ES" sz="1600" kern="150" baseline="30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s-ES" sz="1600" kern="15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kern="15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el conjunto de vectores S = {</a:t>
            </a:r>
            <a:r>
              <a:rPr lang="es-ES" sz="1600" kern="15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(1, 0, 0) , (0, 1, 0), (0, 0, 1) } es LI  </a:t>
            </a:r>
            <a:endParaRPr lang="es-ES" sz="1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F3C4B0FD-FC20-AB83-EDB6-9E5C54290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31</a:t>
            </a:fld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C1DFE68-36AF-DC8F-0C8F-7A5D1A7B31FE}"/>
              </a:ext>
            </a:extLst>
          </p:cNvPr>
          <p:cNvSpPr txBox="1"/>
          <p:nvPr/>
        </p:nvSpPr>
        <p:spPr>
          <a:xfrm>
            <a:off x="1403648" y="3428532"/>
            <a:ext cx="5012038" cy="8383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</a:t>
            </a:r>
            <a:r>
              <a:rPr lang="es-ES" b="1" dirty="0" err="1">
                <a:latin typeface="Abadi" panose="020B0604020104020204" pitchFamily="34" charset="0"/>
                <a:sym typeface="Symbol" panose="05050102010706020507" pitchFamily="18" charset="2"/>
              </a:rPr>
              <a:t>v</a:t>
            </a:r>
            <a:r>
              <a:rPr lang="es-E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sym typeface="Symbol"/>
              </a:rPr>
              <a:t>V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sym typeface="Symbol"/>
              </a:rPr>
              <a:t>,    v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</a:t>
            </a: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  <a:r>
              <a:rPr lang="es-ES" b="1" dirty="0" err="1">
                <a:latin typeface="Abadi" panose="020B0604020104020204" pitchFamily="34" charset="0"/>
              </a:rPr>
              <a:t>Env</a:t>
            </a:r>
            <a:r>
              <a:rPr lang="es-ES" b="1" dirty="0">
                <a:latin typeface="Abadi" panose="020B0604020104020204" pitchFamily="34" charset="0"/>
              </a:rPr>
              <a:t> { u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latin typeface="Abadi" panose="020B0604020104020204" pitchFamily="34" charset="0"/>
              </a:rPr>
              <a:t>p</a:t>
            </a:r>
            <a:r>
              <a:rPr lang="es-ES" b="1" dirty="0">
                <a:latin typeface="Abadi" panose="020B0604020104020204" pitchFamily="34" charset="0"/>
              </a:rPr>
              <a:t> }. </a:t>
            </a:r>
          </a:p>
          <a:p>
            <a:pPr algn="ctr"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v</a:t>
            </a:r>
            <a:r>
              <a:rPr lang="es-ES" sz="1600" dirty="0">
                <a:latin typeface="Abadi" panose="020B0604020104020204" pitchFamily="34" charset="0"/>
              </a:rPr>
              <a:t> </a:t>
            </a:r>
            <a:r>
              <a:rPr lang="es-ES" sz="1600" dirty="0">
                <a:solidFill>
                  <a:srgbClr val="FF0000"/>
                </a:solidFill>
                <a:latin typeface="Abadi" panose="020B0604020104020204" pitchFamily="34" charset="0"/>
              </a:rPr>
              <a:t>no</a:t>
            </a:r>
            <a:r>
              <a:rPr lang="es-ES" sz="1600" dirty="0">
                <a:latin typeface="Abadi" panose="020B0604020104020204" pitchFamily="34" charset="0"/>
              </a:rPr>
              <a:t> es CL de los vectores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,…,u</a:t>
            </a:r>
            <a:r>
              <a:rPr lang="es-ES" sz="1600" b="1" baseline="-25000" dirty="0">
                <a:latin typeface="Abadi" panose="020B0604020104020204" pitchFamily="34" charset="0"/>
              </a:rPr>
              <a:t>p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4" name="Flecha: arriba y abajo 3">
            <a:extLst>
              <a:ext uri="{FF2B5EF4-FFF2-40B4-BE49-F238E27FC236}">
                <a16:creationId xmlns:a16="http://schemas.microsoft.com/office/drawing/2014/main" id="{F7D6C714-D20F-0225-E3E1-DD529F3C716F}"/>
              </a:ext>
            </a:extLst>
          </p:cNvPr>
          <p:cNvSpPr/>
          <p:nvPr/>
        </p:nvSpPr>
        <p:spPr>
          <a:xfrm>
            <a:off x="3563888" y="3101894"/>
            <a:ext cx="216024" cy="360508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6FD3D92-B4E0-17F5-B890-607313C6FB37}"/>
              </a:ext>
            </a:extLst>
          </p:cNvPr>
          <p:cNvSpPr txBox="1"/>
          <p:nvPr/>
        </p:nvSpPr>
        <p:spPr>
          <a:xfrm>
            <a:off x="484004" y="5013176"/>
            <a:ext cx="78481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b="0" dirty="0">
                <a:latin typeface="Abadi" panose="020B0604020104020204" pitchFamily="34" charset="0"/>
              </a:rPr>
              <a:t>3 vectores son LI cuando el determinante de la matriz 3x3 que se forma con sus coordenadas es </a:t>
            </a:r>
            <a:r>
              <a:rPr lang="es-ES" sz="1600" b="1" dirty="0">
                <a:latin typeface="Abadi" panose="020B0604020104020204" pitchFamily="34" charset="0"/>
              </a:rPr>
              <a:t>distinto de cero</a:t>
            </a:r>
            <a:r>
              <a:rPr lang="es-ES" sz="1600" b="0" dirty="0">
                <a:latin typeface="Abadi" panose="020B0604020104020204" pitchFamily="34" charset="0"/>
              </a:rPr>
              <a:t>. 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b="0" dirty="0">
                <a:latin typeface="Abadi" panose="020B0604020104020204" pitchFamily="34" charset="0"/>
              </a:rPr>
              <a:t>El </a:t>
            </a:r>
            <a:r>
              <a:rPr lang="es-ES" sz="1600" b="1" dirty="0">
                <a:latin typeface="Abadi" panose="020B0604020104020204" pitchFamily="34" charset="0"/>
              </a:rPr>
              <a:t>SEL es SCD</a:t>
            </a:r>
            <a:r>
              <a:rPr lang="es-ES" sz="1600" b="0" dirty="0">
                <a:latin typeface="Abadi" panose="020B0604020104020204" pitchFamily="34" charset="0"/>
              </a:rPr>
              <a:t>. 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Un conjunto con un solo vector </a:t>
            </a:r>
            <a:r>
              <a:rPr lang="es-ES" sz="1600" b="1" dirty="0">
                <a:latin typeface="Abadi" panose="020B0604020104020204" pitchFamily="34" charset="0"/>
              </a:rPr>
              <a:t>v</a:t>
            </a:r>
            <a:r>
              <a:rPr lang="es-ES" sz="1600" dirty="0">
                <a:latin typeface="Abadi" panose="020B0604020104020204" pitchFamily="34" charset="0"/>
              </a:rPr>
              <a:t> es </a:t>
            </a:r>
            <a:r>
              <a:rPr lang="es-ES" sz="1600" dirty="0">
                <a:solidFill>
                  <a:srgbClr val="FF0000"/>
                </a:solidFill>
                <a:latin typeface="Abadi" panose="020B0604020104020204" pitchFamily="34" charset="0"/>
              </a:rPr>
              <a:t>LI </a:t>
            </a:r>
            <a:r>
              <a:rPr lang="es-ES" sz="1600" dirty="0">
                <a:latin typeface="Abadi" panose="020B0604020104020204" pitchFamily="34" charset="0"/>
              </a:rPr>
              <a:t>si y sólo si </a:t>
            </a:r>
            <a:r>
              <a:rPr lang="es-ES" sz="1600" b="1" dirty="0">
                <a:latin typeface="Abadi" panose="020B0604020104020204" pitchFamily="34" charset="0"/>
              </a:rPr>
              <a:t>v &lt;&gt; 0</a:t>
            </a:r>
          </a:p>
        </p:txBody>
      </p:sp>
    </p:spTree>
    <p:extLst>
      <p:ext uri="{BB962C8B-B14F-4D97-AF65-F5344CB8AC3E}">
        <p14:creationId xmlns:p14="http://schemas.microsoft.com/office/powerpoint/2010/main" val="326537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56376" y="6520259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32</a:t>
            </a:fld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E1F5C1-0108-4F1A-86A8-518681BDF31D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Interpretación 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</a:rPr>
              <a:t>geométrica</a:t>
            </a:r>
            <a:r>
              <a:rPr lang="es-ES" sz="1600" b="1" dirty="0">
                <a:latin typeface="Abadi" panose="020B0604020104020204" pitchFamily="34" charset="0"/>
              </a:rPr>
              <a:t> de vectores independientes 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pic>
        <p:nvPicPr>
          <p:cNvPr id="5" name="Imagen 4" descr="Imagen que contiene objeto, tabla, reloj&#10;&#10;Descripción generada automáticamente">
            <a:extLst>
              <a:ext uri="{FF2B5EF4-FFF2-40B4-BE49-F238E27FC236}">
                <a16:creationId xmlns:a16="http://schemas.microsoft.com/office/drawing/2014/main" id="{CC4655D5-9601-4D2E-BF7F-68FF4E73E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664" y="498217"/>
            <a:ext cx="1667442" cy="1667442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86C78161-933A-4DBA-9C69-281B8F13708B}"/>
              </a:ext>
            </a:extLst>
          </p:cNvPr>
          <p:cNvSpPr txBox="1"/>
          <p:nvPr/>
        </p:nvSpPr>
        <p:spPr>
          <a:xfrm>
            <a:off x="450168" y="980924"/>
            <a:ext cx="642297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3 vectores independientes no están en el mismo plano, por lo que generan un </a:t>
            </a:r>
            <a:r>
              <a:rPr lang="es-ES" sz="1600" b="1" dirty="0">
                <a:latin typeface="Abadi" panose="020B0604020104020204" pitchFamily="34" charset="0"/>
              </a:rPr>
              <a:t>volumen</a:t>
            </a:r>
            <a:r>
              <a:rPr lang="es-ES" sz="1600" dirty="0">
                <a:latin typeface="Abadi" panose="020B0604020104020204" pitchFamily="34" charset="0"/>
              </a:rPr>
              <a:t>    fig.(1). </a:t>
            </a:r>
            <a:endParaRPr lang="es-ES" sz="1600" b="1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1600" b="1" dirty="0">
              <a:latin typeface="Abadi" panose="020B06040201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2 vectores independientes no tienen la misma dirección, por lo que generan un </a:t>
            </a:r>
            <a:r>
              <a:rPr lang="es-ES" sz="1600" b="1" dirty="0">
                <a:latin typeface="Abadi" panose="020B0604020104020204" pitchFamily="34" charset="0"/>
              </a:rPr>
              <a:t>área</a:t>
            </a:r>
            <a:r>
              <a:rPr lang="es-ES" sz="1600" dirty="0">
                <a:latin typeface="Abadi" panose="020B0604020104020204" pitchFamily="34" charset="0"/>
              </a:rPr>
              <a:t>  fig.(2). </a:t>
            </a:r>
          </a:p>
        </p:txBody>
      </p:sp>
      <p:pic>
        <p:nvPicPr>
          <p:cNvPr id="16" name="Imagen 15" descr="Gráfico, Gráfico de líneas&#10;&#10;Descripción generada automáticamente">
            <a:extLst>
              <a:ext uri="{FF2B5EF4-FFF2-40B4-BE49-F238E27FC236}">
                <a16:creationId xmlns:a16="http://schemas.microsoft.com/office/drawing/2014/main" id="{BEAC1790-F332-40D2-BCA3-D4B309D658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476" y="2293719"/>
            <a:ext cx="1753744" cy="1257401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1C58BF2C-6D65-4B92-87A5-8C5D445CC191}"/>
              </a:ext>
            </a:extLst>
          </p:cNvPr>
          <p:cNvSpPr txBox="1"/>
          <p:nvPr/>
        </p:nvSpPr>
        <p:spPr>
          <a:xfrm>
            <a:off x="7453416" y="1749321"/>
            <a:ext cx="142190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Abadi" panose="020B0604020104020204" pitchFamily="34" charset="0"/>
              </a:rPr>
              <a:t> (1)</a:t>
            </a:r>
            <a:endParaRPr lang="es-ES" sz="1100" dirty="0"/>
          </a:p>
        </p:txBody>
      </p:sp>
      <p:pic>
        <p:nvPicPr>
          <p:cNvPr id="12" name="Imagen 11" descr="Gráfico, Gráfico de líneas&#10;&#10;Descripción generada automáticamente">
            <a:extLst>
              <a:ext uri="{FF2B5EF4-FFF2-40B4-BE49-F238E27FC236}">
                <a16:creationId xmlns:a16="http://schemas.microsoft.com/office/drawing/2014/main" id="{D9975345-0E00-4DAC-B7D3-EAABD1F033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336" y="3705346"/>
            <a:ext cx="2576304" cy="1403899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3ECA8CED-6174-4CC7-9E98-ECB0A84CBDFC}"/>
              </a:ext>
            </a:extLst>
          </p:cNvPr>
          <p:cNvSpPr txBox="1"/>
          <p:nvPr/>
        </p:nvSpPr>
        <p:spPr>
          <a:xfrm>
            <a:off x="421328" y="2498868"/>
            <a:ext cx="5834672" cy="2269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1600" b="1" dirty="0">
                <a:latin typeface="Abadi" panose="020B0604020104020204" pitchFamily="34" charset="0"/>
              </a:rPr>
              <a:t>u, v </a:t>
            </a:r>
            <a:r>
              <a:rPr lang="es-ES" sz="1600" dirty="0">
                <a:latin typeface="Abadi" panose="020B0604020104020204" pitchFamily="34" charset="0"/>
              </a:rPr>
              <a:t>son independientes </a:t>
            </a:r>
            <a:r>
              <a:rPr lang="es-ES" sz="1600" dirty="0" err="1">
                <a:latin typeface="Abadi" panose="020B0604020104020204" pitchFamily="34" charset="0"/>
              </a:rPr>
              <a:t>pq</a:t>
            </a:r>
            <a:r>
              <a:rPr lang="es-ES" sz="1600" dirty="0">
                <a:latin typeface="Abadi" panose="020B0604020104020204" pitchFamily="34" charset="0"/>
              </a:rPr>
              <a:t> no tienen la misma dirección. Definen el </a:t>
            </a:r>
            <a:r>
              <a:rPr lang="es-ES" sz="1600" b="1" dirty="0">
                <a:latin typeface="Abadi" panose="020B0604020104020204" pitchFamily="34" charset="0"/>
              </a:rPr>
              <a:t>plano</a:t>
            </a:r>
            <a:r>
              <a:rPr lang="es-ES" sz="1600" dirty="0">
                <a:latin typeface="Abadi" panose="020B0604020104020204" pitchFamily="34" charset="0"/>
              </a:rPr>
              <a:t> P    fig.(3)</a:t>
            </a:r>
          </a:p>
          <a:p>
            <a:pPr>
              <a:lnSpc>
                <a:spcPct val="150000"/>
              </a:lnSpc>
            </a:pPr>
            <a:endParaRPr lang="es-ES" sz="1600" dirty="0"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latin typeface="Abadi" panose="020B0604020104020204" pitchFamily="34" charset="0"/>
              </a:rPr>
              <a:t>&gt; </a:t>
            </a:r>
            <a:r>
              <a:rPr lang="es-ES" sz="1600" b="1" dirty="0">
                <a:latin typeface="Abadi" panose="020B0604020104020204" pitchFamily="34" charset="0"/>
              </a:rPr>
              <a:t>u, v, k </a:t>
            </a:r>
            <a:r>
              <a:rPr lang="es-ES" sz="1600" dirty="0">
                <a:latin typeface="Abadi" panose="020B0604020104020204" pitchFamily="34" charset="0"/>
              </a:rPr>
              <a:t>son independientes por serlo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dirty="0">
                <a:latin typeface="Abadi" panose="020B0604020104020204" pitchFamily="34" charset="0"/>
              </a:rPr>
              <a:t> y </a:t>
            </a:r>
            <a:r>
              <a:rPr lang="es-ES" sz="1600" b="1" dirty="0">
                <a:latin typeface="Abadi" panose="020B0604020104020204" pitchFamily="34" charset="0"/>
              </a:rPr>
              <a:t>v</a:t>
            </a:r>
            <a:r>
              <a:rPr lang="es-ES" sz="1600" dirty="0">
                <a:latin typeface="Abadi" panose="020B0604020104020204" pitchFamily="34" charset="0"/>
              </a:rPr>
              <a:t> entre sí y no ser </a:t>
            </a:r>
            <a:r>
              <a:rPr lang="es-ES" sz="1600" b="1" dirty="0">
                <a:latin typeface="Abadi" panose="020B0604020104020204" pitchFamily="34" charset="0"/>
              </a:rPr>
              <a:t>k</a:t>
            </a:r>
            <a:r>
              <a:rPr lang="es-ES" sz="1600" dirty="0">
                <a:latin typeface="Abadi" panose="020B0604020104020204" pitchFamily="34" charset="0"/>
              </a:rPr>
              <a:t> una CL de ellos (no está en el plano P). Los 3 vectores definen el espacio tridimensional fig.(3)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5906DA-3AAB-0D5A-EC4C-00A26996C093}"/>
              </a:ext>
            </a:extLst>
          </p:cNvPr>
          <p:cNvSpPr txBox="1"/>
          <p:nvPr/>
        </p:nvSpPr>
        <p:spPr>
          <a:xfrm>
            <a:off x="386240" y="5390131"/>
            <a:ext cx="78481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b="0" dirty="0">
                <a:latin typeface="Abadi" panose="020B0604020104020204" pitchFamily="34" charset="0"/>
              </a:rPr>
              <a:t>Los vectores LI tienen distinta dirección y sus componentes no son proporcionales.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b="0" dirty="0">
                <a:latin typeface="Abadi" panose="020B0604020104020204" pitchFamily="34" charset="0"/>
              </a:rPr>
              <a:t>Los 3 vectores son las tres aristas de una figura tridimensional llamada tetraedro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238F8F9-1EB8-CD17-4B7C-6C7DD296A7D9}"/>
              </a:ext>
            </a:extLst>
          </p:cNvPr>
          <p:cNvSpPr txBox="1"/>
          <p:nvPr/>
        </p:nvSpPr>
        <p:spPr>
          <a:xfrm>
            <a:off x="7526896" y="3443736"/>
            <a:ext cx="142190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Abadi" panose="020B0604020104020204" pitchFamily="34" charset="0"/>
              </a:rPr>
              <a:t> (2)</a:t>
            </a:r>
            <a:endParaRPr lang="es-ES" sz="11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0905175-0974-FBD5-F1D7-4526D512A82A}"/>
              </a:ext>
            </a:extLst>
          </p:cNvPr>
          <p:cNvSpPr txBox="1"/>
          <p:nvPr/>
        </p:nvSpPr>
        <p:spPr>
          <a:xfrm>
            <a:off x="7452320" y="4967590"/>
            <a:ext cx="142190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Abadi" panose="020B0604020104020204" pitchFamily="34" charset="0"/>
              </a:rPr>
              <a:t> (3)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9995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611560" y="954418"/>
            <a:ext cx="7544578" cy="12950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0"/>
              </a:rPr>
              <a:t>Def</a:t>
            </a:r>
            <a:r>
              <a:rPr lang="es-ES" b="1" dirty="0">
                <a:latin typeface="Abadi" panose="020B0604020104020204" pitchFamily="34" charset="0"/>
              </a:rPr>
              <a:t>. u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…u</a:t>
            </a:r>
            <a:r>
              <a:rPr lang="es-ES" b="1" baseline="-25000" dirty="0">
                <a:latin typeface="Abadi" panose="020B0604020104020204" pitchFamily="34" charset="0"/>
              </a:rPr>
              <a:t>p </a:t>
            </a:r>
            <a:r>
              <a:rPr lang="es-ES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dirty="0">
                <a:latin typeface="Abadi" panose="020B0604020104020204" pitchFamily="34" charset="0"/>
              </a:rPr>
              <a:t>V son</a:t>
            </a:r>
            <a:r>
              <a:rPr lang="es-ES" b="0" dirty="0"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</a:rPr>
              <a:t>Linealmente Dependientes  </a:t>
            </a:r>
            <a:r>
              <a:rPr lang="es-ES" b="0" dirty="0">
                <a:latin typeface="Abadi" panose="020B0604020104020204" pitchFamily="34" charset="0"/>
              </a:rPr>
              <a:t>(LD)  si existen escalares </a:t>
            </a:r>
            <a:r>
              <a:rPr lang="es-ES" b="1" dirty="0">
                <a:latin typeface="Abadi" panose="020B0604020104020204" pitchFamily="34" charset="0"/>
              </a:rPr>
              <a:t>a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,…</a:t>
            </a:r>
            <a:r>
              <a:rPr lang="es-ES" b="1" dirty="0" err="1"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latin typeface="Abadi" panose="020B0604020104020204" pitchFamily="34" charset="0"/>
              </a:rPr>
              <a:t>p</a:t>
            </a:r>
            <a:r>
              <a:rPr lang="es-ES" b="1" baseline="-25000" dirty="0"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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s-ES" b="0" dirty="0">
                <a:latin typeface="Abadi" panose="020B0604020104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rgbClr val="C00000"/>
                </a:solidFill>
                <a:latin typeface="Abadi" panose="020B0604020104020204" pitchFamily="34" charset="0"/>
              </a:rPr>
              <a:t>	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NO todos nulos </a:t>
            </a:r>
            <a:r>
              <a:rPr lang="es-ES" b="0" dirty="0">
                <a:latin typeface="Abadi" panose="020B0604020104020204" pitchFamily="34" charset="0"/>
              </a:rPr>
              <a:t>/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	a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+…+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p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p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= 0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E1F5C1-0108-4F1A-86A8-518681BDF31D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Dependencia lineal entre vectores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sp>
        <p:nvSpPr>
          <p:cNvPr id="12" name="1 Marcador de número de diapositiva">
            <a:extLst>
              <a:ext uri="{FF2B5EF4-FFF2-40B4-BE49-F238E27FC236}">
                <a16:creationId xmlns:a16="http://schemas.microsoft.com/office/drawing/2014/main" id="{46BBD584-813A-49A2-AC2B-900366EB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33</a:t>
            </a:fld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1184397-D43C-A2C3-2008-8FF519DA85E2}"/>
              </a:ext>
            </a:extLst>
          </p:cNvPr>
          <p:cNvSpPr txBox="1"/>
          <p:nvPr/>
        </p:nvSpPr>
        <p:spPr>
          <a:xfrm>
            <a:off x="611560" y="4590990"/>
            <a:ext cx="81188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3 vectores son </a:t>
            </a:r>
            <a:r>
              <a:rPr lang="es-ES" sz="1600" b="1" dirty="0">
                <a:latin typeface="Abadi" panose="020B0604020104020204" pitchFamily="34" charset="0"/>
              </a:rPr>
              <a:t>LD</a:t>
            </a:r>
            <a:r>
              <a:rPr lang="es-ES" sz="1600" dirty="0">
                <a:latin typeface="Abadi" panose="020B0604020104020204" pitchFamily="34" charset="0"/>
              </a:rPr>
              <a:t> si </a:t>
            </a:r>
            <a:r>
              <a:rPr lang="es-ES" sz="1600" b="1" dirty="0">
                <a:latin typeface="Abadi" panose="020B0604020104020204" pitchFamily="34" charset="0"/>
              </a:rPr>
              <a:t>|A| = 0</a:t>
            </a:r>
            <a:r>
              <a:rPr lang="es-ES" sz="1600" dirty="0">
                <a:latin typeface="Abadi" panose="020B0604020104020204" pitchFamily="34" charset="0"/>
              </a:rPr>
              <a:t>, (determinante de la matriz A (3×3) que forman sus coordenadas)</a:t>
            </a:r>
            <a:r>
              <a:rPr lang="es-ES" sz="1600" b="1" dirty="0">
                <a:latin typeface="Abadi" panose="020B0604020104020204" pitchFamily="34" charset="0"/>
              </a:rPr>
              <a:t>, </a:t>
            </a:r>
            <a:r>
              <a:rPr lang="es-ES" sz="1600" dirty="0">
                <a:latin typeface="Abadi" panose="020B0604020104020204" pitchFamily="34" charset="0"/>
              </a:rPr>
              <a:t>rango(A) &lt; 3. 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b="1" dirty="0">
                <a:latin typeface="Abadi" panose="020B0604020104020204" pitchFamily="34" charset="0"/>
              </a:rPr>
              <a:t>SEL es SCI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Los 3 vectores están inmersos en un solo plano, no hay volumen. </a:t>
            </a:r>
          </a:p>
          <a:p>
            <a:pPr marL="285750" indent="-285750" defTabSz="914400" eaLnBrk="1" hangingPunct="1">
              <a:buFont typeface="Wingdings" panose="05000000000000000000" pitchFamily="2" charset="2"/>
              <a:buChar char="Ø"/>
            </a:pPr>
            <a:r>
              <a:rPr lang="es-ES" sz="1600" dirty="0">
                <a:latin typeface="Abadi" panose="020B0604020104020204" pitchFamily="34" charset="0"/>
              </a:rPr>
              <a:t>Un conjunto que tenga el vector nulo es </a:t>
            </a:r>
            <a:r>
              <a:rPr lang="es-ES" sz="1600" b="1" dirty="0">
                <a:latin typeface="Abadi" panose="020B0604020104020204" pitchFamily="34" charset="0"/>
              </a:rPr>
              <a:t>LD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AF484FE-B701-B393-3E79-612A9D2F0531}"/>
              </a:ext>
            </a:extLst>
          </p:cNvPr>
          <p:cNvSpPr txBox="1"/>
          <p:nvPr/>
        </p:nvSpPr>
        <p:spPr>
          <a:xfrm>
            <a:off x="1812794" y="2934182"/>
            <a:ext cx="5012038" cy="8383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v 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sym typeface="Symbol"/>
              </a:rPr>
              <a:t> V,    v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b="1" dirty="0">
                <a:latin typeface="Abadi" panose="020B0604020104020204" pitchFamily="34" charset="0"/>
                <a:sym typeface="Symbol" panose="05050102010706020507" pitchFamily="18" charset="2"/>
              </a:rPr>
              <a:t> </a:t>
            </a:r>
            <a:r>
              <a:rPr lang="es-ES" b="1" dirty="0" err="1">
                <a:latin typeface="Abadi" panose="020B0604020104020204" pitchFamily="34" charset="0"/>
              </a:rPr>
              <a:t>Env</a:t>
            </a:r>
            <a:r>
              <a:rPr lang="es-ES" b="1" dirty="0">
                <a:latin typeface="Abadi" panose="020B0604020104020204" pitchFamily="34" charset="0"/>
              </a:rPr>
              <a:t> { u</a:t>
            </a:r>
            <a:r>
              <a:rPr lang="es-ES" b="1" baseline="-25000" dirty="0">
                <a:latin typeface="Abadi" panose="020B0604020104020204" pitchFamily="34" charset="0"/>
              </a:rPr>
              <a:t>1</a:t>
            </a:r>
            <a:r>
              <a:rPr lang="es-ES" b="1" dirty="0">
                <a:latin typeface="Abadi" panose="020B0604020104020204" pitchFamily="34" charset="0"/>
              </a:rPr>
              <a:t>,…,u</a:t>
            </a:r>
            <a:r>
              <a:rPr lang="es-ES" b="1" baseline="-25000" dirty="0">
                <a:latin typeface="Abadi" panose="020B0604020104020204" pitchFamily="34" charset="0"/>
              </a:rPr>
              <a:t>p</a:t>
            </a:r>
            <a:r>
              <a:rPr lang="es-ES" b="1" dirty="0">
                <a:latin typeface="Abadi" panose="020B0604020104020204" pitchFamily="34" charset="0"/>
              </a:rPr>
              <a:t> } </a:t>
            </a:r>
          </a:p>
          <a:p>
            <a:pPr algn="ctr"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v</a:t>
            </a:r>
            <a:r>
              <a:rPr lang="es-ES" sz="1600" dirty="0">
                <a:latin typeface="Abadi" panose="020B0604020104020204" pitchFamily="34" charset="0"/>
              </a:rPr>
              <a:t> </a:t>
            </a:r>
            <a:r>
              <a:rPr lang="es-ES" sz="1600" dirty="0">
                <a:solidFill>
                  <a:srgbClr val="FF0000"/>
                </a:solidFill>
                <a:latin typeface="Abadi" panose="020B0604020104020204" pitchFamily="34" charset="0"/>
              </a:rPr>
              <a:t>es</a:t>
            </a:r>
            <a:r>
              <a:rPr lang="es-ES" sz="1600" dirty="0">
                <a:latin typeface="Abadi" panose="020B0604020104020204" pitchFamily="34" charset="0"/>
              </a:rPr>
              <a:t> CL de los vectores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baseline="-25000" dirty="0">
                <a:latin typeface="Abadi" panose="020B0604020104020204" pitchFamily="34" charset="0"/>
              </a:rPr>
              <a:t>1</a:t>
            </a:r>
            <a:r>
              <a:rPr lang="es-ES" sz="1600" b="1" dirty="0">
                <a:latin typeface="Abadi" panose="020B0604020104020204" pitchFamily="34" charset="0"/>
              </a:rPr>
              <a:t>,…,u</a:t>
            </a:r>
            <a:r>
              <a:rPr lang="es-ES" sz="1600" b="1" baseline="-25000" dirty="0">
                <a:latin typeface="Abadi" panose="020B0604020104020204" pitchFamily="34" charset="0"/>
              </a:rPr>
              <a:t>p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5" name="Flecha: arriba y abajo 4">
            <a:extLst>
              <a:ext uri="{FF2B5EF4-FFF2-40B4-BE49-F238E27FC236}">
                <a16:creationId xmlns:a16="http://schemas.microsoft.com/office/drawing/2014/main" id="{3ADCF6C5-A3D2-5E0C-4C3B-8E25714E71E8}"/>
              </a:ext>
            </a:extLst>
          </p:cNvPr>
          <p:cNvSpPr/>
          <p:nvPr/>
        </p:nvSpPr>
        <p:spPr>
          <a:xfrm>
            <a:off x="3923928" y="2276872"/>
            <a:ext cx="216024" cy="360508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81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60E1F5C1-0108-4F1A-86A8-518681BDF31D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Dependencia lineal entre vectores</a:t>
            </a:r>
            <a:endParaRPr lang="es-ES_tradnl" sz="1600" b="1" dirty="0">
              <a:latin typeface="Abadi" panose="020B0604020104020204" pitchFamily="34" charset="0"/>
            </a:endParaRPr>
          </a:p>
        </p:txBody>
      </p:sp>
      <p:pic>
        <p:nvPicPr>
          <p:cNvPr id="7" name="Imagen 6" descr="Imagen que contiene reloj&#10;&#10;Descripción generada automáticamente">
            <a:extLst>
              <a:ext uri="{FF2B5EF4-FFF2-40B4-BE49-F238E27FC236}">
                <a16:creationId xmlns:a16="http://schemas.microsoft.com/office/drawing/2014/main" id="{D3042D43-BC8D-43EE-9163-38EA0895D1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888" y="3655501"/>
            <a:ext cx="2887326" cy="1443663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CA53BEC-7BB4-4CD9-ACCA-BDB466BAF638}"/>
              </a:ext>
            </a:extLst>
          </p:cNvPr>
          <p:cNvSpPr txBox="1"/>
          <p:nvPr/>
        </p:nvSpPr>
        <p:spPr>
          <a:xfrm>
            <a:off x="5148065" y="4947801"/>
            <a:ext cx="252027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Abadi" panose="020B0604020104020204" pitchFamily="34" charset="0"/>
              </a:rPr>
              <a:t> Vectores LD están en el mismo plano</a:t>
            </a:r>
            <a:endParaRPr lang="es-ES" sz="1100" dirty="0"/>
          </a:p>
        </p:txBody>
      </p:sp>
      <p:pic>
        <p:nvPicPr>
          <p:cNvPr id="9" name="Imagen 8" descr="Gráfico, Gráfico de líneas&#10;&#10;Descripción generada automáticamente">
            <a:extLst>
              <a:ext uri="{FF2B5EF4-FFF2-40B4-BE49-F238E27FC236}">
                <a16:creationId xmlns:a16="http://schemas.microsoft.com/office/drawing/2014/main" id="{903FE5E8-FE0D-4F28-A76C-EC87839821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87394"/>
            <a:ext cx="3196261" cy="1295098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82F9AA0-DE72-4F8C-85D3-D737A0E81486}"/>
              </a:ext>
            </a:extLst>
          </p:cNvPr>
          <p:cNvSpPr txBox="1"/>
          <p:nvPr/>
        </p:nvSpPr>
        <p:spPr>
          <a:xfrm>
            <a:off x="507899" y="1256710"/>
            <a:ext cx="8424936" cy="1295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</a:rPr>
              <a:t>Geométricament</a:t>
            </a:r>
            <a:r>
              <a:rPr lang="es-ES" dirty="0">
                <a:latin typeface="Abadi" panose="020B0604020104020204" pitchFamily="34" charset="0"/>
              </a:rPr>
              <a:t>e: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&gt; </a:t>
            </a:r>
            <a:r>
              <a:rPr lang="es-ES" b="1" dirty="0">
                <a:latin typeface="Abadi" panose="020B0604020104020204" pitchFamily="34" charset="0"/>
              </a:rPr>
              <a:t>u, j </a:t>
            </a:r>
            <a:r>
              <a:rPr lang="es-ES" dirty="0">
                <a:latin typeface="Abadi" panose="020B0604020104020204" pitchFamily="34" charset="0"/>
              </a:rPr>
              <a:t>son dependientes por tener la misma dirección.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&gt;</a:t>
            </a:r>
            <a:r>
              <a:rPr lang="es-ES" b="1" dirty="0">
                <a:latin typeface="Abadi" panose="020B0604020104020204" pitchFamily="34" charset="0"/>
              </a:rPr>
              <a:t> u, v, w </a:t>
            </a:r>
            <a:r>
              <a:rPr lang="es-ES" dirty="0">
                <a:latin typeface="Abadi" panose="020B0604020104020204" pitchFamily="34" charset="0"/>
              </a:rPr>
              <a:t>son dependientes por estar los tres contenidos en el mismo plano.</a:t>
            </a:r>
          </a:p>
        </p:txBody>
      </p:sp>
      <p:sp>
        <p:nvSpPr>
          <p:cNvPr id="12" name="1 Marcador de número de diapositiva">
            <a:extLst>
              <a:ext uri="{FF2B5EF4-FFF2-40B4-BE49-F238E27FC236}">
                <a16:creationId xmlns:a16="http://schemas.microsoft.com/office/drawing/2014/main" id="{46BBD584-813A-49A2-AC2B-900366EB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870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D4C1260-E037-4620-931F-0F5572AD2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529656"/>
              </p:ext>
            </p:extLst>
          </p:nvPr>
        </p:nvGraphicFramePr>
        <p:xfrm>
          <a:off x="925591" y="2156059"/>
          <a:ext cx="6814761" cy="2237391"/>
        </p:xfrm>
        <a:graphic>
          <a:graphicData uri="http://schemas.openxmlformats.org/drawingml/2006/table">
            <a:tbl>
              <a:tblPr/>
              <a:tblGrid>
                <a:gridCol w="3827805">
                  <a:extLst>
                    <a:ext uri="{9D8B030D-6E8A-4147-A177-3AD203B41FA5}">
                      <a16:colId xmlns:a16="http://schemas.microsoft.com/office/drawing/2014/main" val="1032610048"/>
                    </a:ext>
                  </a:extLst>
                </a:gridCol>
                <a:gridCol w="2986956">
                  <a:extLst>
                    <a:ext uri="{9D8B030D-6E8A-4147-A177-3AD203B41FA5}">
                      <a16:colId xmlns:a16="http://schemas.microsoft.com/office/drawing/2014/main" val="4019931607"/>
                    </a:ext>
                  </a:extLst>
                </a:gridCol>
              </a:tblGrid>
              <a:tr h="642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U1 = { (2,1,0), (-2,1,0), (0,2,0) } 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700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37121"/>
                  </a:ext>
                </a:extLst>
              </a:tr>
              <a:tr h="5091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U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2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=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{ (1,6,-2), (-1,-6,4), (0,0,0)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700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47292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U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3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=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{ (1,6,-2), (-2,1,6), (6,-2,1)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700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828459"/>
                  </a:ext>
                </a:extLst>
              </a:tr>
              <a:tr h="581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U4 = { (0,0,0), (0,0,0), (0,0,0)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700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60192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5A7E0EF9-7B6A-497F-B70D-EA08E116D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122" y="417845"/>
            <a:ext cx="72317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Para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los conjuntos </a:t>
            </a:r>
            <a:r>
              <a:rPr kumimoji="0" lang="es-ES" altLang="es-ES" sz="1600" b="1" i="0" u="none" strike="noStrike" cap="none" normalizeH="0" baseline="0" dirty="0" err="1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Ui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de vectores de R</a:t>
            </a:r>
            <a:r>
              <a:rPr kumimoji="0" lang="es-ES" altLang="es-ES" sz="1600" b="1" i="0" u="none" strike="noStrike" cap="none" normalizeH="0" baseline="3000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3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determina el</a:t>
            </a:r>
            <a:r>
              <a:rPr kumimoji="0" lang="es-ES" altLang="es-ES" sz="1600" b="1" i="0" u="none" strike="noStrike" cap="none" normalizeH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t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ipo de figura geométrica </a:t>
            </a: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que 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representa su envoltura </a:t>
            </a:r>
            <a:r>
              <a:rPr kumimoji="0" lang="es-ES" altLang="es-ES" sz="1600" b="1" i="0" u="none" strike="noStrike" cap="none" normalizeH="0" baseline="0" dirty="0" err="1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Env</a:t>
            </a: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{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U}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582A332-C8A1-4B3E-9A0C-F94F394EC43A}"/>
              </a:ext>
            </a:extLst>
          </p:cNvPr>
          <p:cNvSpPr txBox="1"/>
          <p:nvPr/>
        </p:nvSpPr>
        <p:spPr>
          <a:xfrm>
            <a:off x="6084168" y="832620"/>
            <a:ext cx="28196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Un punto</a:t>
            </a:r>
          </a:p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Una línea</a:t>
            </a:r>
          </a:p>
          <a:p>
            <a:pPr marL="342900" indent="-342900">
              <a:buAutoNum type="alphaUcPeriod"/>
            </a:pPr>
            <a:r>
              <a:rPr lang="es-ES" sz="1600" b="1" dirty="0">
                <a:latin typeface="+mn-lt"/>
              </a:rPr>
              <a:t>U</a:t>
            </a:r>
            <a:r>
              <a:rPr lang="es-ES" sz="1600" b="1" dirty="0">
                <a:effectLst/>
                <a:latin typeface="+mn-lt"/>
              </a:rPr>
              <a:t>n plano</a:t>
            </a:r>
          </a:p>
          <a:p>
            <a:pPr marL="342900" indent="-342900">
              <a:buAutoNum type="alphaUcPeriod"/>
            </a:pPr>
            <a:r>
              <a:rPr lang="es-ES" sz="1600" b="1" dirty="0">
                <a:latin typeface="+mn-lt"/>
              </a:rPr>
              <a:t>U</a:t>
            </a:r>
            <a:r>
              <a:rPr lang="es-ES" sz="1600" b="1" dirty="0">
                <a:effectLst/>
                <a:latin typeface="+mn-lt"/>
              </a:rPr>
              <a:t>n volumen</a:t>
            </a:r>
          </a:p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Otro </a:t>
            </a:r>
            <a:endParaRPr lang="es-ES" sz="16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13A089-ED7F-721A-25A5-DD97D17CE6C5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Ej8.T7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7" name="1 Marcador de número de diapositiva">
            <a:extLst>
              <a:ext uri="{FF2B5EF4-FFF2-40B4-BE49-F238E27FC236}">
                <a16:creationId xmlns:a16="http://schemas.microsoft.com/office/drawing/2014/main" id="{B23ED212-E603-F47E-5F13-E5B7B6D55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35</a:t>
            </a:fld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2DF36BD-2AB8-8F79-E77B-C9B096E8D7A7}"/>
              </a:ext>
            </a:extLst>
          </p:cNvPr>
          <p:cNvSpPr txBox="1"/>
          <p:nvPr/>
        </p:nvSpPr>
        <p:spPr>
          <a:xfrm>
            <a:off x="1259632" y="4719823"/>
            <a:ext cx="5936866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defTabSz="914400" eaLnBrk="1" hangingPunct="1"/>
            <a:r>
              <a:rPr lang="es-ES" sz="1400" b="1" dirty="0">
                <a:solidFill>
                  <a:srgbClr val="FF0000"/>
                </a:solidFill>
                <a:latin typeface="Abadi" panose="020B0604020104020204" pitchFamily="34" charset="0"/>
              </a:rPr>
              <a:t>L I</a:t>
            </a:r>
            <a:r>
              <a:rPr lang="es-ES" sz="1400" b="1" dirty="0">
                <a:latin typeface="Abadi" panose="020B0604020104020204" pitchFamily="34" charset="0"/>
              </a:rPr>
              <a:t>   =&gt; </a:t>
            </a:r>
            <a:r>
              <a:rPr lang="es-ES" sz="1400" dirty="0">
                <a:latin typeface="Abadi" panose="020B0604020104020204" pitchFamily="34" charset="0"/>
              </a:rPr>
              <a:t>|A|&lt;&gt;0 El SEL es SCD.  Componentes no proporcionales. 				    Vectores en un volumen</a:t>
            </a:r>
          </a:p>
          <a:p>
            <a:pPr defTabSz="914400" eaLnBrk="1" hangingPunct="1"/>
            <a:r>
              <a:rPr lang="es-ES" sz="1400" b="1" dirty="0">
                <a:solidFill>
                  <a:srgbClr val="FF0000"/>
                </a:solidFill>
                <a:latin typeface="Abadi" panose="020B0604020104020204" pitchFamily="34" charset="0"/>
              </a:rPr>
              <a:t>LD </a:t>
            </a:r>
            <a:r>
              <a:rPr lang="es-ES" sz="1400" dirty="0">
                <a:latin typeface="Abadi" panose="020B0604020104020204" pitchFamily="34" charset="0"/>
              </a:rPr>
              <a:t>=&gt; |A|= 0.  El SEL es SCI.   Componentes proporcionales. 				    Vectores en un plano</a:t>
            </a:r>
            <a:endParaRPr lang="es-ES" sz="1400" b="1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73723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D4C1260-E037-4620-931F-0F5572AD2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73107"/>
              </p:ext>
            </p:extLst>
          </p:nvPr>
        </p:nvGraphicFramePr>
        <p:xfrm>
          <a:off x="827584" y="2271729"/>
          <a:ext cx="6814761" cy="2237391"/>
        </p:xfrm>
        <a:graphic>
          <a:graphicData uri="http://schemas.openxmlformats.org/drawingml/2006/table">
            <a:tbl>
              <a:tblPr/>
              <a:tblGrid>
                <a:gridCol w="3827805">
                  <a:extLst>
                    <a:ext uri="{9D8B030D-6E8A-4147-A177-3AD203B41FA5}">
                      <a16:colId xmlns:a16="http://schemas.microsoft.com/office/drawing/2014/main" val="1032610048"/>
                    </a:ext>
                  </a:extLst>
                </a:gridCol>
                <a:gridCol w="2986956">
                  <a:extLst>
                    <a:ext uri="{9D8B030D-6E8A-4147-A177-3AD203B41FA5}">
                      <a16:colId xmlns:a16="http://schemas.microsoft.com/office/drawing/2014/main" val="4019931607"/>
                    </a:ext>
                  </a:extLst>
                </a:gridCol>
              </a:tblGrid>
              <a:tr h="642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U1 = { (2,1,0), (-2,1,0), (0,2,0) } 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C        (SEL:SCI) |A| =0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37121"/>
                  </a:ext>
                </a:extLst>
              </a:tr>
              <a:tr h="5091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U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2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=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{ (1,6,-2), (-1,-6,4), (0,0,0)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C        (SEL:SCI) |A|=0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47292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U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3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=</a:t>
                      </a:r>
                      <a:r>
                        <a:rPr lang="es-ES_tradnl" sz="1700" dirty="0">
                          <a:effectLst/>
                          <a:latin typeface="Abadi" panose="020B0604020104020204" pitchFamily="34" charset="0"/>
                        </a:rPr>
                        <a:t> </a:t>
                      </a:r>
                      <a:r>
                        <a:rPr lang="pl-PL" sz="1700" dirty="0">
                          <a:effectLst/>
                          <a:latin typeface="Abadi" panose="020B0604020104020204" pitchFamily="34" charset="0"/>
                        </a:rPr>
                        <a:t>{ (1,6,-2), (-2,1,6), (6,-2,1)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D      (SEL:SCD)|A|\=0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828459"/>
                  </a:ext>
                </a:extLst>
              </a:tr>
              <a:tr h="581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U4 = { (0,0,0), (0,0,0), (0,0,0) }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700" dirty="0">
                          <a:effectLst/>
                          <a:latin typeface="Abadi" panose="020B0604020104020204" pitchFamily="34" charset="0"/>
                        </a:rPr>
                        <a:t>A</a:t>
                      </a:r>
                    </a:p>
                  </a:txBody>
                  <a:tcPr marL="88803" marR="88803" marT="44401" marB="44401" anchor="ctr">
                    <a:lnL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60192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5A7E0EF9-7B6A-497F-B70D-EA08E116D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122" y="417845"/>
            <a:ext cx="72317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Para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los conjuntos </a:t>
            </a:r>
            <a:r>
              <a:rPr kumimoji="0" lang="es-ES" altLang="es-ES" sz="1600" b="1" i="0" u="none" strike="noStrike" cap="none" normalizeH="0" baseline="0" dirty="0" err="1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Ui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de vectores de R</a:t>
            </a:r>
            <a:r>
              <a:rPr kumimoji="0" lang="es-ES" altLang="es-ES" sz="1600" b="1" i="0" u="none" strike="noStrike" cap="none" normalizeH="0" baseline="3000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3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determina el</a:t>
            </a:r>
            <a:r>
              <a:rPr kumimoji="0" lang="es-ES" altLang="es-ES" sz="1600" b="1" i="0" u="none" strike="noStrike" cap="none" normalizeH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t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ipo de figura geométrica </a:t>
            </a: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que 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representa su envoltura </a:t>
            </a:r>
            <a:r>
              <a:rPr kumimoji="0" lang="es-ES" altLang="es-ES" sz="1600" b="1" i="0" u="none" strike="noStrike" cap="none" normalizeH="0" baseline="0" dirty="0" err="1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Env</a:t>
            </a:r>
            <a:r>
              <a:rPr lang="es-ES" alt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{</a:t>
            </a:r>
            <a:r>
              <a:rPr kumimoji="0" lang="es-ES" altLang="es-ES" sz="1600" b="1" i="0" u="none" strike="noStrike" cap="none" normalizeH="0" baseline="0" dirty="0">
                <a:ln>
                  <a:noFill/>
                </a:ln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U}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582A332-C8A1-4B3E-9A0C-F94F394EC43A}"/>
              </a:ext>
            </a:extLst>
          </p:cNvPr>
          <p:cNvSpPr txBox="1"/>
          <p:nvPr/>
        </p:nvSpPr>
        <p:spPr>
          <a:xfrm>
            <a:off x="6084168" y="832620"/>
            <a:ext cx="28196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Un punto</a:t>
            </a:r>
          </a:p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Una línea</a:t>
            </a:r>
          </a:p>
          <a:p>
            <a:pPr marL="342900" indent="-342900">
              <a:buAutoNum type="alphaUcPeriod"/>
            </a:pPr>
            <a:r>
              <a:rPr lang="es-ES" sz="1600" b="1" dirty="0">
                <a:latin typeface="+mn-lt"/>
              </a:rPr>
              <a:t>U</a:t>
            </a:r>
            <a:r>
              <a:rPr lang="es-ES" sz="1600" b="1" dirty="0">
                <a:effectLst/>
                <a:latin typeface="+mn-lt"/>
              </a:rPr>
              <a:t>n plano</a:t>
            </a:r>
          </a:p>
          <a:p>
            <a:pPr marL="342900" indent="-342900">
              <a:buAutoNum type="alphaUcPeriod"/>
            </a:pPr>
            <a:r>
              <a:rPr lang="es-ES" sz="1600" b="1" dirty="0">
                <a:latin typeface="+mn-lt"/>
              </a:rPr>
              <a:t>U</a:t>
            </a:r>
            <a:r>
              <a:rPr lang="es-ES" sz="1600" b="1" dirty="0">
                <a:effectLst/>
                <a:latin typeface="+mn-lt"/>
              </a:rPr>
              <a:t>n volumen</a:t>
            </a:r>
          </a:p>
          <a:p>
            <a:pPr marL="342900" indent="-342900">
              <a:buAutoNum type="alphaUcPeriod"/>
            </a:pPr>
            <a:r>
              <a:rPr lang="es-ES" sz="1600" b="1" dirty="0">
                <a:effectLst/>
                <a:latin typeface="+mn-lt"/>
              </a:rPr>
              <a:t>Otro </a:t>
            </a:r>
            <a:endParaRPr lang="es-ES" sz="1600" b="1" dirty="0">
              <a:latin typeface="+mn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13A089-ED7F-721A-25A5-DD97D17CE6C5}"/>
              </a:ext>
            </a:extLst>
          </p:cNvPr>
          <p:cNvSpPr txBox="1"/>
          <p:nvPr/>
        </p:nvSpPr>
        <p:spPr>
          <a:xfrm>
            <a:off x="107504" y="967911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Ej8.T7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7" name="1 Marcador de número de diapositiva">
            <a:extLst>
              <a:ext uri="{FF2B5EF4-FFF2-40B4-BE49-F238E27FC236}">
                <a16:creationId xmlns:a16="http://schemas.microsoft.com/office/drawing/2014/main" id="{B23ED212-E603-F47E-5F13-E5B7B6D55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36</a:t>
            </a:fld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7583E60-E451-DC88-9186-826ED7C76F9C}"/>
              </a:ext>
            </a:extLst>
          </p:cNvPr>
          <p:cNvSpPr txBox="1"/>
          <p:nvPr/>
        </p:nvSpPr>
        <p:spPr>
          <a:xfrm>
            <a:off x="1259632" y="4892387"/>
            <a:ext cx="5936866" cy="9848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defTabSz="914400" eaLnBrk="1" hangingPunct="1"/>
            <a:r>
              <a:rPr lang="es-ES" sz="1400" b="1" dirty="0">
                <a:solidFill>
                  <a:srgbClr val="FF0000"/>
                </a:solidFill>
                <a:latin typeface="Abadi" panose="020B0604020104020204" pitchFamily="34" charset="0"/>
              </a:rPr>
              <a:t>L I</a:t>
            </a:r>
            <a:r>
              <a:rPr lang="es-ES" sz="1400" b="1" dirty="0">
                <a:latin typeface="Abadi" panose="020B0604020104020204" pitchFamily="34" charset="0"/>
              </a:rPr>
              <a:t>   =&gt; </a:t>
            </a:r>
            <a:r>
              <a:rPr lang="es-ES" sz="1400" dirty="0">
                <a:latin typeface="Abadi" panose="020B0604020104020204" pitchFamily="34" charset="0"/>
              </a:rPr>
              <a:t>|A|&lt;&gt;0 El SEL es SCD.  Componentes no proporcionales. 				    Vectores en un volumen</a:t>
            </a:r>
          </a:p>
          <a:p>
            <a:pPr defTabSz="914400" eaLnBrk="1" hangingPunct="1"/>
            <a:r>
              <a:rPr lang="es-ES" sz="1400" b="1" dirty="0">
                <a:solidFill>
                  <a:srgbClr val="FF0000"/>
                </a:solidFill>
                <a:latin typeface="Abadi" panose="020B0604020104020204" pitchFamily="34" charset="0"/>
              </a:rPr>
              <a:t>LD </a:t>
            </a:r>
            <a:r>
              <a:rPr lang="es-ES" sz="1400" dirty="0">
                <a:latin typeface="Abadi" panose="020B0604020104020204" pitchFamily="34" charset="0"/>
              </a:rPr>
              <a:t>=&gt; |A|= 0.  El SEL es SCI.   Componentes proporcionales. 				    Vectores en un plano</a:t>
            </a:r>
            <a:endParaRPr lang="es-ES" sz="1400" b="1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263154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791580" y="1200633"/>
            <a:ext cx="7560840" cy="222836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Paso 1.-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Plantear la ecuación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+…+ </a:t>
            </a:r>
            <a:r>
              <a:rPr lang="es-ES" b="1" dirty="0" err="1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" b="1" dirty="0" err="1">
                <a:solidFill>
                  <a:srgbClr val="002060"/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 = 0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que lleva a un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SH</a:t>
            </a:r>
          </a:p>
          <a:p>
            <a:pPr>
              <a:lnSpc>
                <a:spcPct val="200000"/>
              </a:lnSpc>
              <a:defRPr/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Paso 2.-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Resolver el 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SH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. </a:t>
            </a:r>
          </a:p>
          <a:p>
            <a:pPr>
              <a:lnSpc>
                <a:spcPct val="200000"/>
              </a:lnSpc>
              <a:defRPr/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    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- Si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 SH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tiene </a:t>
            </a:r>
            <a:r>
              <a:rPr lang="es-ES" u="sng" dirty="0">
                <a:solidFill>
                  <a:srgbClr val="002060"/>
                </a:solidFill>
                <a:latin typeface="Abadi" panose="020B0604020104020204" pitchFamily="34" charset="0"/>
              </a:rPr>
              <a:t>sólo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 solución trivial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(SCD)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 los vectores son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LI</a:t>
            </a:r>
          </a:p>
          <a:p>
            <a:pPr>
              <a:lnSpc>
                <a:spcPct val="200000"/>
              </a:lnSpc>
              <a:defRPr/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    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- Si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SH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</a:rPr>
              <a:t>tiene solución no trivial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(SCI)     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 los vectores son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LD</a:t>
            </a:r>
            <a:endParaRPr lang="es-ES" b="1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0E1F5C1-0108-4F1A-86A8-518681BDF31D}"/>
              </a:ext>
            </a:extLst>
          </p:cNvPr>
          <p:cNvSpPr txBox="1"/>
          <p:nvPr/>
        </p:nvSpPr>
        <p:spPr>
          <a:xfrm flipH="1">
            <a:off x="1763688" y="26064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PROCEDIMIENTO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para determinar si 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los vectores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</a:t>
            </a:r>
            <a:r>
              <a:rPr lang="es-ES" sz="160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,…u</a:t>
            </a:r>
            <a:r>
              <a:rPr lang="es-ES" sz="1600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son 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</a:rPr>
              <a:t>LI / LD </a:t>
            </a: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692351CB-5A7A-487F-BBF6-F99AC9FE1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656" y="3889435"/>
            <a:ext cx="5722639" cy="369332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&gt;&gt; Cada columna de la matriz del SH es un vector </a:t>
            </a:r>
            <a:r>
              <a:rPr lang="es-E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u</a:t>
            </a:r>
            <a:r>
              <a:rPr lang="es-ES" b="1" baseline="-25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i</a:t>
            </a:r>
            <a:endParaRPr lang="es-ES" b="1" dirty="0">
              <a:solidFill>
                <a:schemeClr val="tx1">
                  <a:lumMod val="95000"/>
                  <a:lumOff val="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6" name="1 Marcador de número de diapositiva">
            <a:extLst>
              <a:ext uri="{FF2B5EF4-FFF2-40B4-BE49-F238E27FC236}">
                <a16:creationId xmlns:a16="http://schemas.microsoft.com/office/drawing/2014/main" id="{6C609063-BE31-4548-BE27-C2FDE4F89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276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1475656" y="3818465"/>
            <a:ext cx="5307863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algn="ctr" defTabSz="914400">
              <a:buClrTx/>
              <a:buSzTx/>
              <a:buFontTx/>
              <a:buNone/>
              <a:defRPr/>
            </a:pP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_tradnl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</a:rPr>
              <a:t> = a</a:t>
            </a:r>
            <a:r>
              <a:rPr lang="es-ES_tradnl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</a:rPr>
              <a:t> = a</a:t>
            </a:r>
            <a:r>
              <a:rPr lang="es-ES_tradnl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3</a:t>
            </a: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</a:rPr>
              <a:t> = 0.</a:t>
            </a:r>
          </a:p>
          <a:p>
            <a:pPr defTabSz="914400">
              <a:buClrTx/>
              <a:buSzTx/>
              <a:buFontTx/>
              <a:buNone/>
              <a:defRPr/>
            </a:pPr>
            <a:endParaRPr lang="es-ES_tradnl" sz="16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defTabSz="914400">
              <a:buClrTx/>
              <a:buSzTx/>
              <a:buFontTx/>
              <a:buNone/>
              <a:defRPr/>
            </a:pP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</a:rPr>
              <a:t>Los escalares son </a:t>
            </a:r>
            <a:r>
              <a:rPr lang="es-ES_tradnl" sz="1600" b="1" dirty="0">
                <a:solidFill>
                  <a:srgbClr val="C00000"/>
                </a:solidFill>
                <a:latin typeface="Abadi" panose="020B0604020104020204" pitchFamily="34" charset="0"/>
              </a:rPr>
              <a:t>todos nulos </a:t>
            </a:r>
            <a:r>
              <a:rPr lang="es-ES_tradnl" sz="1600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&gt;&gt; vectores </a:t>
            </a:r>
            <a:r>
              <a:rPr lang="es-ES_tradnl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_tradnl" sz="160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_tradnl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 v</a:t>
            </a:r>
            <a:r>
              <a:rPr lang="es-ES_tradnl" sz="160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_tradnl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 v</a:t>
            </a:r>
            <a:r>
              <a:rPr lang="es-ES_tradnl" sz="160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_tradnl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  </a:t>
            </a:r>
            <a:r>
              <a:rPr lang="es-ES_tradnl" sz="16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LI</a:t>
            </a:r>
            <a:endParaRPr lang="es-ES" sz="1600" b="1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1475656" y="723473"/>
            <a:ext cx="577977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Estudia si los vectores de S1 = { (1,1,1) , (1,0,1), (0,1,1) } son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</a:rPr>
              <a:t>LI</a:t>
            </a:r>
          </a:p>
        </p:txBody>
      </p:sp>
      <p:sp>
        <p:nvSpPr>
          <p:cNvPr id="46086" name="Rectangle 10"/>
          <p:cNvSpPr>
            <a:spLocks noChangeArrowheads="1"/>
          </p:cNvSpPr>
          <p:nvPr/>
        </p:nvSpPr>
        <p:spPr bwMode="auto">
          <a:xfrm>
            <a:off x="2123728" y="1326079"/>
            <a:ext cx="45320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" sz="1600" b="0" dirty="0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 </a:t>
            </a:r>
            <a:r>
              <a:rPr lang="es-ES" sz="1600" b="0" dirty="0">
                <a:solidFill>
                  <a:srgbClr val="002060"/>
                </a:solidFill>
                <a:latin typeface="Abadi" panose="020B0604020104020204" pitchFamily="34" charset="0"/>
              </a:rPr>
              <a:t>(1, 1, 1) + a</a:t>
            </a:r>
            <a:r>
              <a:rPr lang="es-ES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" sz="1600" b="0" dirty="0">
                <a:solidFill>
                  <a:srgbClr val="002060"/>
                </a:solidFill>
                <a:latin typeface="Abadi" panose="020B0604020104020204" pitchFamily="34" charset="0"/>
              </a:rPr>
              <a:t> (1, 0, 1) + a</a:t>
            </a:r>
            <a:r>
              <a:rPr lang="es-ES" sz="1600" b="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3 </a:t>
            </a:r>
            <a:r>
              <a:rPr lang="es-ES" sz="1600" b="0" dirty="0">
                <a:solidFill>
                  <a:srgbClr val="002060"/>
                </a:solidFill>
                <a:latin typeface="Abadi" panose="020B0604020104020204" pitchFamily="34" charset="0"/>
              </a:rPr>
              <a:t>(0, 1, 1) = (0, 0, 0) 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222FDBC-F65B-4C4A-B5BE-F541F8AEAFFE}"/>
              </a:ext>
            </a:extLst>
          </p:cNvPr>
          <p:cNvSpPr/>
          <p:nvPr/>
        </p:nvSpPr>
        <p:spPr>
          <a:xfrm>
            <a:off x="935854" y="1326079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</a:rPr>
              <a:t>P</a:t>
            </a:r>
            <a:r>
              <a:rPr lang="es-ES" sz="1600" b="0" dirty="0">
                <a:solidFill>
                  <a:srgbClr val="C00000"/>
                </a:solidFill>
                <a:latin typeface="+mn-lt"/>
              </a:rPr>
              <a:t>lantea ecuación paramétrica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6E2AC8F-7F1C-422D-9570-EBDE6094739B}"/>
              </a:ext>
            </a:extLst>
          </p:cNvPr>
          <p:cNvSpPr/>
          <p:nvPr/>
        </p:nvSpPr>
        <p:spPr>
          <a:xfrm>
            <a:off x="944600" y="2461861"/>
            <a:ext cx="1578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Plantea matriz y r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esuelve 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10C32B9-38FF-42B6-BFEE-CBDC795DAEA6}"/>
              </a:ext>
            </a:extLst>
          </p:cNvPr>
          <p:cNvSpPr/>
          <p:nvPr/>
        </p:nvSpPr>
        <p:spPr>
          <a:xfrm>
            <a:off x="944600" y="3818465"/>
            <a:ext cx="11119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Solución</a:t>
            </a:r>
          </a:p>
        </p:txBody>
      </p:sp>
      <p:sp>
        <p:nvSpPr>
          <p:cNvPr id="10" name="1 Marcador de número de diapositiva">
            <a:extLst>
              <a:ext uri="{FF2B5EF4-FFF2-40B4-BE49-F238E27FC236}">
                <a16:creationId xmlns:a16="http://schemas.microsoft.com/office/drawing/2014/main" id="{62436A21-EF82-4033-99AF-C2B703A55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38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01F1860-1974-BBE2-6B7D-A778E433F55A}"/>
              </a:ext>
            </a:extLst>
          </p:cNvPr>
          <p:cNvSpPr txBox="1"/>
          <p:nvPr/>
        </p:nvSpPr>
        <p:spPr>
          <a:xfrm>
            <a:off x="107504" y="967911"/>
            <a:ext cx="942887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Ej9a.T7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20AA302-90CF-17DF-F6B9-E0B0D7CD16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454811"/>
              </p:ext>
            </p:extLst>
          </p:nvPr>
        </p:nvGraphicFramePr>
        <p:xfrm>
          <a:off x="2851317" y="2205608"/>
          <a:ext cx="1561286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279612611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6C2C228-62D1-0A2D-B841-CDB3CEFB98B1}"/>
              </a:ext>
            </a:extLst>
          </p:cNvPr>
          <p:cNvSpPr txBox="1"/>
          <p:nvPr/>
        </p:nvSpPr>
        <p:spPr>
          <a:xfrm>
            <a:off x="4630145" y="2277195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0" i="0" dirty="0" err="1">
                <a:solidFill>
                  <a:srgbClr val="495057"/>
                </a:solidFill>
                <a:effectLst/>
                <a:latin typeface="-apple-system"/>
              </a:rPr>
              <a:t>rref</a:t>
            </a:r>
            <a:endParaRPr lang="es-ES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DFF7E03-A66B-0B2B-494C-E9630C961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28479"/>
              </p:ext>
            </p:extLst>
          </p:nvPr>
        </p:nvGraphicFramePr>
        <p:xfrm>
          <a:off x="5386978" y="2205608"/>
          <a:ext cx="1561286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279612611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DA037429-37D1-A071-669B-06BAB5714D3F}"/>
              </a:ext>
            </a:extLst>
          </p:cNvPr>
          <p:cNvCxnSpPr>
            <a:cxnSpLocks/>
          </p:cNvCxnSpPr>
          <p:nvPr/>
        </p:nvCxnSpPr>
        <p:spPr>
          <a:xfrm>
            <a:off x="4572000" y="2754248"/>
            <a:ext cx="6696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86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2" grpId="0"/>
      <p:bldP spid="46086" grpId="0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7"/>
          <p:cNvSpPr txBox="1">
            <a:spLocks noChangeArrowheads="1"/>
          </p:cNvSpPr>
          <p:nvPr/>
        </p:nvSpPr>
        <p:spPr bwMode="auto">
          <a:xfrm>
            <a:off x="1221622" y="642174"/>
            <a:ext cx="66627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1pPr>
            <a:lvl2pPr eaLnBrk="0" hangingPunct="0"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2pPr>
            <a:lvl3pPr eaLnBrk="0" hangingPunct="0"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3pPr>
            <a:lvl4pPr eaLnBrk="0" hangingPunct="0"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4pPr>
            <a:lvl5pPr eaLnBrk="0" hangingPunct="0"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907213" algn="l"/>
              </a:tabLst>
              <a:defRPr b="1">
                <a:solidFill>
                  <a:schemeClr val="bg1"/>
                </a:solidFill>
                <a:latin typeface="Verdana" pitchFamily="34" charset="0"/>
                <a:cs typeface="DejaVu Sans" pitchFamily="34" charset="0"/>
              </a:defRPr>
            </a:lvl9pPr>
          </a:lstStyle>
          <a:p>
            <a:pPr eaLnBrk="1" hangingPunct="1"/>
            <a:r>
              <a:rPr lang="es-ES" sz="1600" dirty="0">
                <a:solidFill>
                  <a:srgbClr val="007A37"/>
                </a:solidFill>
                <a:latin typeface="Abadi" panose="020B0604020104020204" pitchFamily="34" charset="0"/>
              </a:rPr>
              <a:t>Comprueba si S = { (4, 5, 4), (1,1,1), (1,-2, 0), (3,-2, 1) } es LD o LI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2108197" y="1501416"/>
            <a:ext cx="57951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sz="160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 (4, 5, 4) + a</a:t>
            </a:r>
            <a:r>
              <a:rPr lang="es-ES" sz="160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 (1, 1, 1) + a</a:t>
            </a:r>
            <a:r>
              <a:rPr lang="es-ES" sz="160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3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 (1,-2, 0) + a</a:t>
            </a:r>
            <a:r>
              <a:rPr lang="es-ES" sz="1600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4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 (3,-2, 1) = (0, 0, 0) 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2053321" y="3994603"/>
            <a:ext cx="5707012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sz="160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4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parámetro  no tiene 1 principal  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SCI </a:t>
            </a: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infinitas soluciones</a:t>
            </a:r>
            <a:endParaRPr lang="es-ES" sz="1600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3840069" y="4436961"/>
            <a:ext cx="1463862" cy="33855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Luego S es 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</a:rPr>
              <a:t>LD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FF979E0F-16B7-48EE-8DEA-371B166BF888}"/>
              </a:ext>
            </a:extLst>
          </p:cNvPr>
          <p:cNvSpPr/>
          <p:nvPr/>
        </p:nvSpPr>
        <p:spPr>
          <a:xfrm>
            <a:off x="935854" y="1326079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</a:rPr>
              <a:t>P</a:t>
            </a:r>
            <a:r>
              <a:rPr lang="es-ES" sz="1600" b="0" dirty="0">
                <a:solidFill>
                  <a:srgbClr val="C00000"/>
                </a:solidFill>
                <a:latin typeface="+mn-lt"/>
              </a:rPr>
              <a:t>lantea ecuación paramétrica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A007097-6EB6-40B7-959D-665E68DB68F9}"/>
              </a:ext>
            </a:extLst>
          </p:cNvPr>
          <p:cNvSpPr/>
          <p:nvPr/>
        </p:nvSpPr>
        <p:spPr>
          <a:xfrm>
            <a:off x="967902" y="4027278"/>
            <a:ext cx="11119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Solución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081E5E4-4939-4C9E-86AB-40CEC6E84BD5}"/>
              </a:ext>
            </a:extLst>
          </p:cNvPr>
          <p:cNvSpPr/>
          <p:nvPr/>
        </p:nvSpPr>
        <p:spPr>
          <a:xfrm>
            <a:off x="944600" y="2461861"/>
            <a:ext cx="1578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Plantea matriz y r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esuelve </a:t>
            </a:r>
          </a:p>
        </p:txBody>
      </p:sp>
      <p:sp>
        <p:nvSpPr>
          <p:cNvPr id="10" name="1 Marcador de número de diapositiva">
            <a:extLst>
              <a:ext uri="{FF2B5EF4-FFF2-40B4-BE49-F238E27FC236}">
                <a16:creationId xmlns:a16="http://schemas.microsoft.com/office/drawing/2014/main" id="{0E390213-DCAF-47A1-94B0-B90B34689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39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F013AFA-B741-3C89-A583-B799C49DCE93}"/>
              </a:ext>
            </a:extLst>
          </p:cNvPr>
          <p:cNvSpPr txBox="1"/>
          <p:nvPr/>
        </p:nvSpPr>
        <p:spPr>
          <a:xfrm>
            <a:off x="107504" y="967911"/>
            <a:ext cx="947695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Ej9b.T7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5C050B6-9CCD-3DAD-6160-534D9E3D8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114068"/>
              </p:ext>
            </p:extLst>
          </p:nvPr>
        </p:nvGraphicFramePr>
        <p:xfrm>
          <a:off x="2851317" y="2205608"/>
          <a:ext cx="1561287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6864">
                  <a:extLst>
                    <a:ext uri="{9D8B030D-6E8A-4147-A177-3AD203B41FA5}">
                      <a16:colId xmlns:a16="http://schemas.microsoft.com/office/drawing/2014/main" val="427961261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901251705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-2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A9E743D-8F57-DDB8-F673-0D9E29D6BB68}"/>
              </a:ext>
            </a:extLst>
          </p:cNvPr>
          <p:cNvSpPr txBox="1"/>
          <p:nvPr/>
        </p:nvSpPr>
        <p:spPr>
          <a:xfrm>
            <a:off x="4630145" y="2277195"/>
            <a:ext cx="557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0" i="0" dirty="0" err="1">
                <a:solidFill>
                  <a:srgbClr val="495057"/>
                </a:solidFill>
                <a:effectLst/>
                <a:latin typeface="-apple-system"/>
              </a:rPr>
              <a:t>rref</a:t>
            </a:r>
            <a:endParaRPr lang="es-ES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68AEDCA2-935B-ACE4-F2B9-17437E6C7A54}"/>
              </a:ext>
            </a:extLst>
          </p:cNvPr>
          <p:cNvCxnSpPr>
            <a:cxnSpLocks/>
          </p:cNvCxnSpPr>
          <p:nvPr/>
        </p:nvCxnSpPr>
        <p:spPr>
          <a:xfrm>
            <a:off x="4572000" y="2754248"/>
            <a:ext cx="6696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434BAA1-7FBF-198C-7F5C-3D16F9295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13966"/>
              </p:ext>
            </p:extLst>
          </p:nvPr>
        </p:nvGraphicFramePr>
        <p:xfrm>
          <a:off x="5364088" y="2273560"/>
          <a:ext cx="1561287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6864">
                  <a:extLst>
                    <a:ext uri="{9D8B030D-6E8A-4147-A177-3AD203B41FA5}">
                      <a16:colId xmlns:a16="http://schemas.microsoft.com/office/drawing/2014/main" val="427961261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901251705"/>
                    </a:ext>
                  </a:extLst>
                </a:gridCol>
              </a:tblGrid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rgbClr val="002060"/>
                          </a:solidFill>
                        </a:rPr>
                        <a:t>-3</a:t>
                      </a:r>
                      <a:endParaRPr lang="es-ES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57"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s-ES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s-ES" sz="16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70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74" grpId="0"/>
      <p:bldP spid="45076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167704" y="1844824"/>
            <a:ext cx="6476453" cy="5053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2000" b="0" dirty="0">
                <a:solidFill>
                  <a:srgbClr val="002060"/>
                </a:solidFill>
                <a:latin typeface="Abadi" panose="020B0604020104020204" pitchFamily="34" charset="0"/>
              </a:rPr>
              <a:t>Dependiendo del valor de </a:t>
            </a:r>
            <a:r>
              <a:rPr lang="es-ES_tradnl" sz="2000" b="1" u="sng" dirty="0">
                <a:solidFill>
                  <a:srgbClr val="FF0000"/>
                </a:solidFill>
                <a:latin typeface="Abadi" panose="020B0604020104020204" pitchFamily="34" charset="0"/>
              </a:rPr>
              <a:t>n</a:t>
            </a:r>
            <a:r>
              <a:rPr lang="es-ES_tradnl" sz="2000" b="0" dirty="0">
                <a:solidFill>
                  <a:srgbClr val="002060"/>
                </a:solidFill>
                <a:latin typeface="Abadi" panose="020B0604020104020204" pitchFamily="34" charset="0"/>
              </a:rPr>
              <a:t> tenemos diferentes espacios:</a:t>
            </a:r>
            <a:endParaRPr lang="es-ES" sz="2000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628568" y="2564904"/>
            <a:ext cx="5262979" cy="646331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          Si n=2  u = (u</a:t>
            </a:r>
            <a:r>
              <a:rPr lang="es-ES" b="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,u</a:t>
            </a:r>
            <a:r>
              <a:rPr lang="es-ES" b="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)     es un vector de R</a:t>
            </a:r>
            <a:r>
              <a:rPr lang="es-ES" b="0" baseline="30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</a:p>
          <a:p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           Si n=3  u = (u</a:t>
            </a:r>
            <a:r>
              <a:rPr lang="es-ES" b="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,u</a:t>
            </a:r>
            <a:r>
              <a:rPr lang="es-ES" b="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,u</a:t>
            </a:r>
            <a:r>
              <a:rPr lang="es-ES" b="0" baseline="-25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b="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) es un vector de R</a:t>
            </a:r>
            <a:r>
              <a:rPr lang="es-ES" b="0" baseline="30000" dirty="0">
                <a:solidFill>
                  <a:srgbClr val="00206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endParaRPr lang="es-ES" b="0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pic>
        <p:nvPicPr>
          <p:cNvPr id="9" name="Picture 6" descr="Dirección y módulo de un vector ">
            <a:hlinkClick r:id="rId3" tooltip="&quot;Dirección y módulo de un vector &quot;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32" y="3915683"/>
            <a:ext cx="1638816" cy="1865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186022" y="3552001"/>
            <a:ext cx="26532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VECTORES EN EL PLANO R</a:t>
            </a:r>
            <a:r>
              <a:rPr lang="es-ES" sz="1600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364087" y="3509584"/>
            <a:ext cx="28387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1600" dirty="0">
                <a:solidFill>
                  <a:srgbClr val="002060"/>
                </a:solidFill>
                <a:latin typeface="Abadi" panose="020B0604020104020204" pitchFamily="34" charset="0"/>
              </a:rPr>
              <a:t>VECTORES EN EL ESPACIO R</a:t>
            </a:r>
            <a:r>
              <a:rPr lang="es-ES" sz="1600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3</a:t>
            </a: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345" y="3801490"/>
            <a:ext cx="1883812" cy="185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2 CuadroTexto"/>
          <p:cNvSpPr txBox="1"/>
          <p:nvPr/>
        </p:nvSpPr>
        <p:spPr>
          <a:xfrm>
            <a:off x="1835696" y="249278"/>
            <a:ext cx="4863490" cy="142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2000" dirty="0">
                <a:solidFill>
                  <a:srgbClr val="002060"/>
                </a:solidFill>
                <a:latin typeface="Abadi" panose="020B0604020104020204" pitchFamily="34" charset="0"/>
              </a:rPr>
              <a:t>Trabajaremos con el espacio vectorial </a:t>
            </a:r>
            <a:r>
              <a:rPr lang="es-ES_tradnl" sz="2000" b="1" dirty="0">
                <a:solidFill>
                  <a:srgbClr val="002060"/>
                </a:solidFill>
                <a:latin typeface="Abadi" panose="020B0604020104020204" pitchFamily="34" charset="0"/>
              </a:rPr>
              <a:t>R</a:t>
            </a:r>
            <a:r>
              <a:rPr lang="es-ES_tradnl" sz="2000" b="1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_tradnl" sz="2000" baseline="30000" dirty="0">
                <a:solidFill>
                  <a:srgbClr val="002060"/>
                </a:solidFill>
                <a:latin typeface="Abadi" panose="020B0604020104020204" pitchFamily="34" charset="0"/>
              </a:rPr>
              <a:t>   </a:t>
            </a:r>
            <a:endParaRPr lang="es-ES_tradnl" sz="2000" b="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_tradnl" sz="2000" b="0" dirty="0">
                <a:solidFill>
                  <a:srgbClr val="002060"/>
                </a:solidFill>
                <a:latin typeface="Abadi" panose="020B0604020104020204" pitchFamily="34" charset="0"/>
              </a:rPr>
              <a:t>formado por </a:t>
            </a:r>
            <a:r>
              <a:rPr lang="es-ES_tradnl" sz="2000" dirty="0">
                <a:solidFill>
                  <a:srgbClr val="002060"/>
                </a:solidFill>
                <a:latin typeface="Abadi" panose="020B0604020104020204" pitchFamily="34" charset="0"/>
              </a:rPr>
              <a:t>vectores :  </a:t>
            </a:r>
          </a:p>
          <a:p>
            <a:pPr algn="ctr">
              <a:lnSpc>
                <a:spcPct val="150000"/>
              </a:lnSpc>
            </a:pPr>
            <a:r>
              <a:rPr lang="es-ES_tradnl" sz="2000" b="1" dirty="0">
                <a:solidFill>
                  <a:srgbClr val="002060"/>
                </a:solidFill>
                <a:latin typeface="Abadi" panose="020B0604020104020204" pitchFamily="34" charset="0"/>
              </a:rPr>
              <a:t>u = (u</a:t>
            </a:r>
            <a:r>
              <a:rPr lang="es-ES_tradnl" sz="2000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_tradnl" sz="2000" b="1" dirty="0">
                <a:solidFill>
                  <a:srgbClr val="002060"/>
                </a:solidFill>
                <a:latin typeface="Abadi" panose="020B0604020104020204" pitchFamily="34" charset="0"/>
              </a:rPr>
              <a:t>, u</a:t>
            </a:r>
            <a:r>
              <a:rPr lang="es-ES_tradnl" sz="2000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_tradnl" sz="2000" b="1" dirty="0">
                <a:solidFill>
                  <a:srgbClr val="002060"/>
                </a:solidFill>
                <a:latin typeface="Abadi" panose="020B0604020104020204" pitchFamily="34" charset="0"/>
              </a:rPr>
              <a:t>,…u</a:t>
            </a:r>
            <a:r>
              <a:rPr lang="es-ES_tradnl" sz="2000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_tradnl" sz="2000" b="1" dirty="0">
                <a:solidFill>
                  <a:srgbClr val="002060"/>
                </a:solidFill>
                <a:latin typeface="Abadi" panose="020B0604020104020204" pitchFamily="34" charset="0"/>
              </a:rPr>
              <a:t>) </a:t>
            </a:r>
            <a:endParaRPr lang="es-ES" sz="2000" b="1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3" name="1 Rectángulo">
            <a:extLst>
              <a:ext uri="{FF2B5EF4-FFF2-40B4-BE49-F238E27FC236}">
                <a16:creationId xmlns:a16="http://schemas.microsoft.com/office/drawing/2014/main" id="{3072CE35-CB1C-58BD-1E9B-5B4BA12C9CAA}"/>
              </a:ext>
            </a:extLst>
          </p:cNvPr>
          <p:cNvSpPr/>
          <p:nvPr/>
        </p:nvSpPr>
        <p:spPr>
          <a:xfrm>
            <a:off x="620561" y="6171291"/>
            <a:ext cx="7902878" cy="27699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s-ES" sz="1200" i="1" dirty="0">
                <a:latin typeface="Sitka Heading" panose="02000505000000020004" pitchFamily="2" charset="0"/>
              </a:rPr>
              <a:t>Aunque haremos mención a un espacio vectorial con el nombre genérico </a:t>
            </a:r>
            <a:r>
              <a:rPr lang="es-ES" sz="1200" b="1" i="1" dirty="0">
                <a:latin typeface="Sitka Heading" panose="02000505000000020004" pitchFamily="2" charset="0"/>
              </a:rPr>
              <a:t>V</a:t>
            </a:r>
            <a:r>
              <a:rPr lang="es-ES" sz="1200" i="1" dirty="0">
                <a:latin typeface="Sitka Heading" panose="02000505000000020004" pitchFamily="2" charset="0"/>
              </a:rPr>
              <a:t> sus elementos serán los del espacio vectorial </a:t>
            </a:r>
            <a:r>
              <a:rPr lang="es-ES" sz="1200" b="1" i="1" dirty="0">
                <a:latin typeface="Sitka Heading" panose="02000505000000020004" pitchFamily="2" charset="0"/>
              </a:rPr>
              <a:t>R</a:t>
            </a:r>
            <a:r>
              <a:rPr lang="es-ES" sz="1200" b="1" i="1" baseline="30000" dirty="0">
                <a:latin typeface="Sitka Heading" panose="02000505000000020004" pitchFamily="2" charset="0"/>
              </a:rPr>
              <a:t>n</a:t>
            </a:r>
            <a:endParaRPr lang="es-ES_tradnl" sz="1200" dirty="0">
              <a:latin typeface="Sitka Heading" panose="02000505000000020004" pitchFamily="2" charset="0"/>
            </a:endParaRPr>
          </a:p>
        </p:txBody>
      </p:sp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id="{0534DA3C-0ED9-6F68-95CB-8F062990C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946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6AF9440-D04E-4A29-B2BE-0DAA312068F4}"/>
              </a:ext>
            </a:extLst>
          </p:cNvPr>
          <p:cNvGraphicFramePr>
            <a:graphicFrameLocks noGrp="1"/>
          </p:cNvGraphicFramePr>
          <p:nvPr/>
        </p:nvGraphicFramePr>
        <p:xfrm>
          <a:off x="1880245" y="1721990"/>
          <a:ext cx="3943350" cy="1428292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3947182851"/>
                    </a:ext>
                  </a:extLst>
                </a:gridCol>
                <a:gridCol w="1855118">
                  <a:extLst>
                    <a:ext uri="{9D8B030D-6E8A-4147-A177-3AD203B41FA5}">
                      <a16:colId xmlns:a16="http://schemas.microsoft.com/office/drawing/2014/main" val="1382872898"/>
                    </a:ext>
                  </a:extLst>
                </a:gridCol>
              </a:tblGrid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u1 = (1,5,-2), </a:t>
                      </a:r>
                    </a:p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u2 =(-3,-1,0)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dirty="0">
                        <a:solidFill>
                          <a:srgbClr val="FF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0353"/>
                  </a:ext>
                </a:extLst>
              </a:tr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v1 = (1,1,0), </a:t>
                      </a:r>
                    </a:p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v2 = (0,2,2)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>
                        <a:solidFill>
                          <a:srgbClr val="FF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259059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BC3C1E5-DB99-4988-A178-A9603277C18B}"/>
              </a:ext>
            </a:extLst>
          </p:cNvPr>
          <p:cNvSpPr txBox="1"/>
          <p:nvPr/>
        </p:nvSpPr>
        <p:spPr>
          <a:xfrm>
            <a:off x="539552" y="578469"/>
            <a:ext cx="80648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Consigue dos vectores u3, v3 para que los conjuntos U = { u1, u2} y V = {v1, v2</a:t>
            </a:r>
            <a:r>
              <a:rPr lang="es-ES_tradnl" sz="1600" b="1" dirty="0">
                <a:solidFill>
                  <a:srgbClr val="007A37"/>
                </a:solidFill>
                <a:latin typeface="Abadi" panose="020B0604020104020204" pitchFamily="34" charset="0"/>
              </a:rPr>
              <a:t>} sean LD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7ED0351-9CDA-9E54-8E72-201872D635D7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Ej11.T7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2E17EB6D-EEF4-6959-F66E-AF1C33E5A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5182051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6AF9440-D04E-4A29-B2BE-0DAA312068F4}"/>
              </a:ext>
            </a:extLst>
          </p:cNvPr>
          <p:cNvGraphicFramePr>
            <a:graphicFrameLocks noGrp="1"/>
          </p:cNvGraphicFramePr>
          <p:nvPr/>
        </p:nvGraphicFramePr>
        <p:xfrm>
          <a:off x="1880245" y="1721990"/>
          <a:ext cx="3943350" cy="1428292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3947182851"/>
                    </a:ext>
                  </a:extLst>
                </a:gridCol>
                <a:gridCol w="1855118">
                  <a:extLst>
                    <a:ext uri="{9D8B030D-6E8A-4147-A177-3AD203B41FA5}">
                      <a16:colId xmlns:a16="http://schemas.microsoft.com/office/drawing/2014/main" val="1382872898"/>
                    </a:ext>
                  </a:extLst>
                </a:gridCol>
              </a:tblGrid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u1 = (1,5,-2), </a:t>
                      </a:r>
                    </a:p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u2 =(-3,-1,0)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FF0000"/>
                          </a:solidFill>
                          <a:effectLst/>
                          <a:latin typeface="Abadi" panose="020B0604020104020204" pitchFamily="34" charset="0"/>
                        </a:rPr>
                        <a:t>u3 = (-2, 4, -2)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0353"/>
                  </a:ext>
                </a:extLst>
              </a:tr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v1 = (1,1,0), </a:t>
                      </a:r>
                    </a:p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v2 = (0,2,2)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FF0000"/>
                          </a:solidFill>
                          <a:effectLst/>
                          <a:latin typeface="Abadi" panose="020B0604020104020204" pitchFamily="34" charset="0"/>
                        </a:rPr>
                        <a:t>v3 = (1, 3, 2)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259059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BC3C1E5-DB99-4988-A178-A9603277C18B}"/>
              </a:ext>
            </a:extLst>
          </p:cNvPr>
          <p:cNvSpPr txBox="1"/>
          <p:nvPr/>
        </p:nvSpPr>
        <p:spPr>
          <a:xfrm>
            <a:off x="539552" y="578469"/>
            <a:ext cx="80648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Consigue dos vectores u3, v3 para que los conjuntos U = { u1, u2} y V = {v1, v2</a:t>
            </a:r>
            <a:r>
              <a:rPr lang="es-ES_tradnl" sz="1600" b="1" dirty="0">
                <a:solidFill>
                  <a:srgbClr val="007A37"/>
                </a:solidFill>
                <a:latin typeface="Abadi" panose="020B0604020104020204" pitchFamily="34" charset="0"/>
              </a:rPr>
              <a:t>} sean LD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7B75FF2-B78B-48E1-A72A-89F6A24C2056}"/>
              </a:ext>
            </a:extLst>
          </p:cNvPr>
          <p:cNvSpPr txBox="1"/>
          <p:nvPr/>
        </p:nvSpPr>
        <p:spPr>
          <a:xfrm>
            <a:off x="1259632" y="3590612"/>
            <a:ext cx="6048672" cy="1710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s-ES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Cualquier combinación lineal de los vectores de U y V sirve.</a:t>
            </a:r>
          </a:p>
          <a:p>
            <a:pPr algn="l" rtl="0">
              <a:lnSpc>
                <a:spcPct val="150000"/>
              </a:lnSpc>
            </a:pPr>
            <a:r>
              <a:rPr lang="es-ES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Por ejemplo, sumándolos</a:t>
            </a:r>
          </a:p>
          <a:p>
            <a:pPr algn="l" rtl="0">
              <a:lnSpc>
                <a:spcPct val="150000"/>
              </a:lnSpc>
            </a:pPr>
            <a:r>
              <a:rPr lang="es-ES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1. (1,5,.-2) + (-3,-1,0) = (-2,4,-2)</a:t>
            </a:r>
          </a:p>
          <a:p>
            <a:pPr algn="l" rtl="0">
              <a:lnSpc>
                <a:spcPct val="150000"/>
              </a:lnSpc>
            </a:pPr>
            <a:r>
              <a:rPr lang="es-ES" b="0" i="0" dirty="0">
                <a:solidFill>
                  <a:srgbClr val="495057"/>
                </a:solidFill>
                <a:effectLst/>
                <a:latin typeface="Abadi" panose="020B0604020104020204" pitchFamily="34" charset="0"/>
              </a:rPr>
              <a:t>2. (1,1,0) + (0,2,2) = (1,3,2)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7ED0351-9CDA-9E54-8E72-201872D635D7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Ej11.T7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2E17EB6D-EEF4-6959-F66E-AF1C33E5A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1517839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585906" y="1251045"/>
            <a:ext cx="7659586" cy="1295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solidFill>
                  <a:schemeClr val="tx1"/>
                </a:solidFill>
                <a:highlight>
                  <a:srgbClr val="FFFF00"/>
                </a:highlight>
                <a:latin typeface="Abadi" panose="020B0604020104020204" pitchFamily="34" charset="0"/>
              </a:rPr>
              <a:t>Ej.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Los vectores </a:t>
            </a: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(2,-3,4), (4,7,-6) , (18, -11, 4) y (2,-6,3)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son </a:t>
            </a:r>
            <a:r>
              <a:rPr lang="es-ES" b="1" dirty="0">
                <a:solidFill>
                  <a:schemeClr val="tx1"/>
                </a:solidFill>
                <a:latin typeface="Abadi" panose="020B0604020104020204" pitchFamily="34" charset="0"/>
              </a:rPr>
              <a:t>LD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ya que forman un conjunto de </a:t>
            </a: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4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vectores de </a:t>
            </a: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3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componentes (R</a:t>
            </a:r>
            <a:r>
              <a:rPr lang="es-ES" baseline="30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tx1"/>
                </a:solidFill>
                <a:latin typeface="Abadi" panose="020B0604020104020204" pitchFamily="34" charset="0"/>
              </a:rPr>
              <a:t>Al buscar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el vector que es LD se obtiene: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827584" y="671963"/>
            <a:ext cx="59987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Un </a:t>
            </a:r>
            <a:r>
              <a:rPr lang="es-ES" b="1" dirty="0">
                <a:solidFill>
                  <a:schemeClr val="tx1"/>
                </a:solidFill>
                <a:latin typeface="Abadi" panose="020B0604020104020204" pitchFamily="34" charset="0"/>
              </a:rPr>
              <a:t>EV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de dimensión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</a:rPr>
              <a:t>n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tiene, </a:t>
            </a:r>
            <a:r>
              <a:rPr lang="es-ES" sz="2000" b="1" dirty="0">
                <a:solidFill>
                  <a:schemeClr val="tx1"/>
                </a:solidFill>
                <a:latin typeface="Abadi" panose="020B0604020104020204" pitchFamily="34" charset="0"/>
              </a:rPr>
              <a:t>como máximo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,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</a:rPr>
              <a:t>n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vectores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LI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.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54351"/>
              </p:ext>
            </p:extLst>
          </p:nvPr>
        </p:nvGraphicFramePr>
        <p:xfrm>
          <a:off x="1633961" y="2852936"/>
          <a:ext cx="1944216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18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-3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7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-11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-6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 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-6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 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043608" y="3234462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b="0" dirty="0">
                <a:solidFill>
                  <a:schemeClr val="tx1"/>
                </a:solidFill>
                <a:latin typeface="Abadi" panose="020B0604020104020204" pitchFamily="34" charset="0"/>
              </a:rPr>
              <a:t>A = 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652923"/>
              </p:ext>
            </p:extLst>
          </p:nvPr>
        </p:nvGraphicFramePr>
        <p:xfrm>
          <a:off x="5220072" y="2780928"/>
          <a:ext cx="2088232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 -0.4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-0.5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aseline="0" dirty="0"/>
                        <a:t> 0</a:t>
                      </a:r>
                      <a:endParaRPr lang="es-ES_tradnl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 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 0.2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067944" y="3162454"/>
            <a:ext cx="9877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b="0" dirty="0" err="1">
                <a:solidFill>
                  <a:schemeClr val="tx1"/>
                </a:solidFill>
                <a:latin typeface="Abadi" panose="020B0604020104020204" pitchFamily="34" charset="0"/>
              </a:rPr>
              <a:t>rref</a:t>
            </a:r>
            <a:r>
              <a:rPr lang="es-ES_tradnl" sz="1600" b="0" dirty="0">
                <a:solidFill>
                  <a:schemeClr val="tx1"/>
                </a:solidFill>
                <a:latin typeface="Abadi" panose="020B0604020104020204" pitchFamily="34" charset="0"/>
              </a:rPr>
              <a:t>(A) =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658664" y="4026550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>
                <a:latin typeface="Abadi" panose="020B0604020104020204" pitchFamily="34" charset="0"/>
              </a:rPr>
              <a:t>v</a:t>
            </a:r>
            <a:r>
              <a:rPr lang="es-ES_tradnl" sz="1600" baseline="-25000" dirty="0">
                <a:latin typeface="Abadi" panose="020B0604020104020204" pitchFamily="34" charset="0"/>
              </a:rPr>
              <a:t>1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123728" y="4026550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>
                <a:latin typeface="Abadi" panose="020B0604020104020204" pitchFamily="34" charset="0"/>
              </a:rPr>
              <a:t>v</a:t>
            </a:r>
            <a:r>
              <a:rPr lang="es-ES_tradnl" sz="1600" baseline="-25000" dirty="0"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666776" y="4026550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>
                <a:latin typeface="Abadi" panose="020B0604020104020204" pitchFamily="34" charset="0"/>
              </a:rPr>
              <a:t>v</a:t>
            </a:r>
            <a:r>
              <a:rPr lang="es-ES_tradnl" sz="1600" baseline="-25000" dirty="0"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98824" y="4026550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>
                <a:latin typeface="Abadi" panose="020B0604020104020204" pitchFamily="34" charset="0"/>
              </a:rPr>
              <a:t>v</a:t>
            </a:r>
            <a:r>
              <a:rPr lang="es-ES_tradnl" sz="1600" baseline="-25000" dirty="0">
                <a:latin typeface="Abadi" panose="020B0604020104020204" pitchFamily="34" charset="0"/>
              </a:rPr>
              <a:t>4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62729" y="5465035"/>
            <a:ext cx="8018542" cy="464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La  columna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que 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</a:rPr>
              <a:t>no tiene 1 principal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corresponde al vector que es </a:t>
            </a: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LD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del resto</a:t>
            </a:r>
          </a:p>
        </p:txBody>
      </p:sp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4955558A-14CB-40FC-96C4-7D4647931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42</a:t>
            </a:fld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0286CA-1F2D-D81C-E0AF-93FEED1A78B5}"/>
              </a:ext>
            </a:extLst>
          </p:cNvPr>
          <p:cNvSpPr txBox="1"/>
          <p:nvPr/>
        </p:nvSpPr>
        <p:spPr>
          <a:xfrm>
            <a:off x="1043608" y="4962574"/>
            <a:ext cx="5472608" cy="464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dirty="0">
                <a:latin typeface="Abadi" panose="020B0604020104020204" pitchFamily="34" charset="0"/>
              </a:rPr>
              <a:t>v</a:t>
            </a:r>
            <a:r>
              <a:rPr lang="es-ES_tradnl" baseline="-25000" dirty="0">
                <a:latin typeface="Abadi" panose="020B0604020104020204" pitchFamily="34" charset="0"/>
              </a:rPr>
              <a:t>4</a:t>
            </a:r>
            <a:r>
              <a:rPr lang="es-ES" dirty="0">
                <a:solidFill>
                  <a:srgbClr val="FF0066"/>
                </a:solidFill>
                <a:latin typeface="Abadi" panose="020B0604020104020204" pitchFamily="34" charset="0"/>
              </a:rPr>
              <a:t> = (2,-6,3)</a:t>
            </a:r>
            <a:r>
              <a:rPr lang="es-ES_tradnl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s-ES_tradnl" b="0" dirty="0">
                <a:solidFill>
                  <a:schemeClr val="tx1"/>
                </a:solidFill>
                <a:latin typeface="Abadi" panose="020B0604020104020204" pitchFamily="34" charset="0"/>
              </a:rPr>
              <a:t>= (-0.4) v</a:t>
            </a:r>
            <a:r>
              <a:rPr lang="es-ES_tradnl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1</a:t>
            </a:r>
            <a:r>
              <a:rPr lang="es-ES_tradnl" b="0" dirty="0">
                <a:solidFill>
                  <a:schemeClr val="tx1"/>
                </a:solidFill>
                <a:latin typeface="Abadi" panose="020B0604020104020204" pitchFamily="34" charset="0"/>
              </a:rPr>
              <a:t> + (-0.5) v</a:t>
            </a:r>
            <a:r>
              <a:rPr lang="es-ES_tradnl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2</a:t>
            </a:r>
            <a:r>
              <a:rPr lang="es-ES_tradnl" b="0" dirty="0">
                <a:solidFill>
                  <a:schemeClr val="tx1"/>
                </a:solidFill>
                <a:latin typeface="Abadi" panose="020B0604020104020204" pitchFamily="34" charset="0"/>
              </a:rPr>
              <a:t>  + (0.2) v</a:t>
            </a:r>
            <a:r>
              <a:rPr lang="es-ES_tradnl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6" name="14 CuadroTexto">
            <a:extLst>
              <a:ext uri="{FF2B5EF4-FFF2-40B4-BE49-F238E27FC236}">
                <a16:creationId xmlns:a16="http://schemas.microsoft.com/office/drawing/2014/main" id="{834739CE-221E-7F0A-55CD-36EFD02DE6AC}"/>
              </a:ext>
            </a:extLst>
          </p:cNvPr>
          <p:cNvSpPr txBox="1"/>
          <p:nvPr/>
        </p:nvSpPr>
        <p:spPr>
          <a:xfrm>
            <a:off x="824456" y="4474635"/>
            <a:ext cx="4012637" cy="464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dirty="0">
                <a:solidFill>
                  <a:srgbClr val="00B0F0"/>
                </a:solidFill>
                <a:latin typeface="Abadi" panose="020B0604020104020204" pitchFamily="34" charset="0"/>
              </a:rPr>
              <a:t>Escribe el vector LD como CL del resto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2" grpId="0"/>
      <p:bldP spid="13" grpId="0"/>
      <p:bldP spid="14" grpId="0"/>
      <p:bldP spid="15" grpId="0"/>
      <p:bldP spid="5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2411760" y="260648"/>
            <a:ext cx="258275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00B0F0"/>
                </a:solidFill>
                <a:latin typeface="Univers" panose="020B0503020202020204" pitchFamily="34" charset="0"/>
              </a:rPr>
              <a:t>BASES Y DIMENSIÓN</a:t>
            </a:r>
            <a:endParaRPr lang="es-ES" b="1">
              <a:solidFill>
                <a:srgbClr val="00B0F0"/>
              </a:solidFill>
              <a:latin typeface="Univers" panose="020B0503020202020204" pitchFamily="34" charset="0"/>
            </a:endParaRP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718047" y="1106160"/>
            <a:ext cx="7920880" cy="212609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Una </a:t>
            </a:r>
            <a:r>
              <a:rPr lang="es-ES" b="1" dirty="0">
                <a:latin typeface="Abadi" panose="020B0604020104020204" pitchFamily="34" charset="0"/>
              </a:rPr>
              <a:t>base</a:t>
            </a:r>
            <a:r>
              <a:rPr lang="es-ES" dirty="0">
                <a:latin typeface="Abadi" panose="020B0604020104020204" pitchFamily="34" charset="0"/>
              </a:rPr>
              <a:t> de un espacio vectorial</a:t>
            </a:r>
            <a:r>
              <a:rPr lang="es-ES" b="1" dirty="0">
                <a:latin typeface="Abadi" panose="020B0604020104020204" pitchFamily="34" charset="0"/>
              </a:rPr>
              <a:t> V </a:t>
            </a:r>
            <a:r>
              <a:rPr lang="es-ES" dirty="0">
                <a:latin typeface="Abadi" panose="020B0604020104020204" pitchFamily="34" charset="0"/>
              </a:rPr>
              <a:t>de dimensión </a:t>
            </a:r>
            <a:r>
              <a:rPr lang="es-ES" b="1" dirty="0">
                <a:latin typeface="Abadi" panose="020B0604020104020204" pitchFamily="34" charset="0"/>
              </a:rPr>
              <a:t>n</a:t>
            </a:r>
            <a:r>
              <a:rPr lang="es-ES" dirty="0">
                <a:latin typeface="Abadi" panose="020B0604020104020204" pitchFamily="34" charset="0"/>
              </a:rPr>
              <a:t> es un conjunto de </a:t>
            </a:r>
            <a:r>
              <a:rPr lang="es-ES" b="1" dirty="0">
                <a:solidFill>
                  <a:srgbClr val="00B0F0"/>
                </a:solidFill>
                <a:latin typeface="Abadi" panose="020B0604020104020204" pitchFamily="34" charset="0"/>
              </a:rPr>
              <a:t>n</a:t>
            </a:r>
            <a:r>
              <a:rPr lang="es-ES" dirty="0">
                <a:latin typeface="Abadi" panose="020B0604020104020204" pitchFamily="34" charset="0"/>
              </a:rPr>
              <a:t> vectores con la propiedad de que cada vector del espacio se puede expresar, de manera </a:t>
            </a:r>
            <a:r>
              <a:rPr lang="es-ES" b="1" dirty="0">
                <a:latin typeface="Abadi" panose="020B0604020104020204" pitchFamily="34" charset="0"/>
              </a:rPr>
              <a:t>única</a:t>
            </a:r>
            <a:r>
              <a:rPr lang="es-ES" dirty="0">
                <a:latin typeface="Abadi" panose="020B0604020104020204" pitchFamily="34" charset="0"/>
              </a:rPr>
              <a:t>, como </a:t>
            </a:r>
            <a:r>
              <a:rPr lang="es-ES" b="1" dirty="0">
                <a:latin typeface="Abadi" panose="020B0604020104020204" pitchFamily="34" charset="0"/>
              </a:rPr>
              <a:t>combinación lineal </a:t>
            </a:r>
            <a:r>
              <a:rPr lang="es-ES" dirty="0">
                <a:latin typeface="Abadi" panose="020B0604020104020204" pitchFamily="34" charset="0"/>
              </a:rPr>
              <a:t>de los vectores de la base. </a:t>
            </a:r>
          </a:p>
          <a:p>
            <a:pPr>
              <a:lnSpc>
                <a:spcPct val="150000"/>
              </a:lnSpc>
            </a:pPr>
            <a:endParaRPr lang="es-ES" kern="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rgbClr val="000000"/>
                </a:solidFill>
                <a:latin typeface="Abadi" panose="020B0604020104020204" pitchFamily="34" charset="0"/>
              </a:rPr>
              <a:t>Un</a:t>
            </a:r>
            <a:r>
              <a:rPr lang="es-ES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 espacio vectorial</a:t>
            </a:r>
            <a:r>
              <a:rPr lang="es-ES" b="1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 V </a:t>
            </a:r>
            <a:r>
              <a:rPr lang="es-ES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está </a:t>
            </a:r>
            <a:r>
              <a:rPr lang="es-ES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generado por </a:t>
            </a:r>
            <a:r>
              <a:rPr lang="es-ES" b="0" i="0" u="none" strike="noStrike" baseline="0" dirty="0">
                <a:solidFill>
                  <a:srgbClr val="FF0000"/>
                </a:solidFill>
                <a:latin typeface="Abadi" panose="020B0604020104020204" pitchFamily="34" charset="0"/>
              </a:rPr>
              <a:t>n</a:t>
            </a:r>
            <a:r>
              <a:rPr lang="es-ES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 vectores </a:t>
            </a:r>
            <a:r>
              <a:rPr lang="es-ES" b="0" i="0" u="none" strike="noStrike" baseline="0" dirty="0">
                <a:solidFill>
                  <a:srgbClr val="FF0000"/>
                </a:solidFill>
                <a:latin typeface="Abadi" panose="020B0604020104020204" pitchFamily="34" charset="0"/>
              </a:rPr>
              <a:t>L I</a:t>
            </a:r>
            <a:r>
              <a:rPr lang="es-ES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02797" y="6556248"/>
            <a:ext cx="941203" cy="301752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100" b="1" kern="1200">
                <a:solidFill>
                  <a:srgbClr val="FFFF00"/>
                </a:solidFill>
                <a:latin typeface="Verdana" pitchFamily="34" charset="0"/>
                <a:ea typeface="+mn-ea"/>
                <a:cs typeface="DejaVu Sans" pitchFamily="34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9pPr>
          </a:lstStyle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43</a:t>
            </a:fld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D6EB541-D2EB-28DF-A983-F45E0F3399E9}"/>
              </a:ext>
            </a:extLst>
          </p:cNvPr>
          <p:cNvSpPr txBox="1"/>
          <p:nvPr/>
        </p:nvSpPr>
        <p:spPr>
          <a:xfrm>
            <a:off x="1439851" y="3593733"/>
            <a:ext cx="6477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s-ES" sz="1800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dimensión 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b="1" kern="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el </a:t>
            </a:r>
            <a:r>
              <a:rPr lang="es-ES" sz="1800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vectores </a:t>
            </a:r>
            <a:r>
              <a:rPr lang="es-ES" sz="1800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la base.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3AB2BF93-EA51-231E-3A2A-6B6E46FBB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340253"/>
            <a:ext cx="2922595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Ej</a:t>
            </a: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. La dimensión de R</a:t>
            </a:r>
            <a:r>
              <a:rPr lang="es-ES_tradnl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2 </a:t>
            </a: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es 2.</a:t>
            </a:r>
          </a:p>
          <a:p>
            <a:pPr defTabSz="914400">
              <a:buClrTx/>
              <a:buSzTx/>
              <a:buFontTx/>
              <a:buNone/>
              <a:defRPr/>
            </a:pPr>
            <a:endParaRPr lang="es-ES_tradnl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 defTabSz="914400"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es-ES_tradnl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dim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(R</a:t>
            </a:r>
            <a:r>
              <a:rPr lang="es-ES_tradnl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2 </a:t>
            </a:r>
            <a:r>
              <a:rPr lang="es-ES_tradnl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) = 2</a:t>
            </a:r>
          </a:p>
        </p:txBody>
      </p:sp>
    </p:spTree>
    <p:extLst>
      <p:ext uri="{BB962C8B-B14F-4D97-AF65-F5344CB8AC3E}">
        <p14:creationId xmlns:p14="http://schemas.microsoft.com/office/powerpoint/2010/main" val="16217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27583" y="1341987"/>
            <a:ext cx="7488832" cy="1295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Paso 1.  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1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+ a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2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+… </a:t>
            </a:r>
            <a:r>
              <a:rPr lang="es-ES" dirty="0" err="1">
                <a:solidFill>
                  <a:srgbClr val="002060"/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 err="1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" dirty="0" err="1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 err="1">
                <a:solidFill>
                  <a:srgbClr val="002060"/>
                </a:solidFill>
                <a:latin typeface="Abadi" panose="020B0604020104020204" pitchFamily="34" charset="0"/>
              </a:rPr>
              <a:t>n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= 0            (1) </a:t>
            </a:r>
            <a:endParaRPr lang="es-ES_tradnl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Paso 2.  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Reducir matriz aumentada asociada al SH (1) 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Paso 3.   C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olumnas con unos principales &gt;&gt;  base para V </a:t>
            </a:r>
            <a:endParaRPr lang="es-ES_tradnl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6F3D1ED-D9C7-4283-98FB-FC6C534EC078}"/>
              </a:ext>
            </a:extLst>
          </p:cNvPr>
          <p:cNvSpPr txBox="1"/>
          <p:nvPr/>
        </p:nvSpPr>
        <p:spPr>
          <a:xfrm flipH="1">
            <a:off x="1043608" y="522845"/>
            <a:ext cx="6768753" cy="3858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s-ES" sz="1600" b="1" dirty="0">
                <a:latin typeface="Abadi" panose="020B0604020104020204" pitchFamily="34" charset="0"/>
              </a:rPr>
              <a:t>Procedimiento </a:t>
            </a:r>
            <a:r>
              <a:rPr lang="es-ES" sz="1600" dirty="0">
                <a:latin typeface="Abadi" panose="020B0604020104020204" pitchFamily="34" charset="0"/>
              </a:rPr>
              <a:t>para determinar una 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</a:rPr>
              <a:t>base de V</a:t>
            </a:r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13" name="1 Marcador de número de diapositiva">
            <a:extLst>
              <a:ext uri="{FF2B5EF4-FFF2-40B4-BE49-F238E27FC236}">
                <a16:creationId xmlns:a16="http://schemas.microsoft.com/office/drawing/2014/main" id="{8ED0F3EF-5001-4B51-AB24-543459A3F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44</a:t>
            </a:fld>
            <a:endParaRPr lang="es-ES"/>
          </a:p>
        </p:txBody>
      </p:sp>
      <p:sp>
        <p:nvSpPr>
          <p:cNvPr id="2" name="8 Rectángulo">
            <a:extLst>
              <a:ext uri="{FF2B5EF4-FFF2-40B4-BE49-F238E27FC236}">
                <a16:creationId xmlns:a16="http://schemas.microsoft.com/office/drawing/2014/main" id="{692D5BEE-C8C8-2A80-7896-141CF7337CF3}"/>
              </a:ext>
            </a:extLst>
          </p:cNvPr>
          <p:cNvSpPr/>
          <p:nvPr/>
        </p:nvSpPr>
        <p:spPr>
          <a:xfrm>
            <a:off x="665637" y="4032387"/>
            <a:ext cx="7812725" cy="42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s-ES" dirty="0">
                <a:solidFill>
                  <a:srgbClr val="007A37"/>
                </a:solidFill>
                <a:latin typeface="Abadi" panose="020B0604020104020204" pitchFamily="34" charset="0"/>
              </a:rPr>
              <a:t>Los 1 principales en la reducida son vectores </a:t>
            </a:r>
            <a:r>
              <a:rPr lang="es-ES" b="1" dirty="0">
                <a:solidFill>
                  <a:srgbClr val="007A37"/>
                </a:solidFill>
                <a:highlight>
                  <a:srgbClr val="FFFF00"/>
                </a:highlight>
                <a:latin typeface="Abadi" panose="020B0604020104020204" pitchFamily="34" charset="0"/>
              </a:rPr>
              <a:t>L I</a:t>
            </a:r>
            <a:r>
              <a:rPr lang="es-ES" dirty="0">
                <a:solidFill>
                  <a:srgbClr val="007A37"/>
                </a:solidFill>
                <a:latin typeface="Abadi" panose="020B0604020104020204" pitchFamily="34" charset="0"/>
              </a:rPr>
              <a:t> &gt; forman una base para V</a:t>
            </a:r>
            <a:endParaRPr lang="es-ES_tradnl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1331640" y="786190"/>
            <a:ext cx="7416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Demuestra si B = { (1,0,0), (1,1,0), (0,2,-3) } es una </a:t>
            </a:r>
            <a:r>
              <a:rPr lang="es-ES" sz="1600" b="1" dirty="0">
                <a:solidFill>
                  <a:srgbClr val="0070C0"/>
                </a:solidFill>
                <a:latin typeface="Abadi" panose="020B0604020104020204" pitchFamily="34" charset="0"/>
              </a:rPr>
              <a:t>base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para R</a:t>
            </a:r>
            <a:r>
              <a:rPr lang="es-ES" sz="1600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</a:t>
            </a:r>
            <a:endParaRPr lang="es-ES" sz="1600" b="1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66719"/>
              </p:ext>
            </p:extLst>
          </p:nvPr>
        </p:nvGraphicFramePr>
        <p:xfrm>
          <a:off x="2915816" y="2788207"/>
          <a:ext cx="1656184" cy="1106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30555" algn="l"/>
                        </a:tabLst>
                        <a:defRPr/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endParaRPr lang="es-ES_tradnl" sz="1600" b="0" kern="150" dirty="0">
                        <a:solidFill>
                          <a:schemeClr val="tx1"/>
                        </a:solidFill>
                        <a:effectLst/>
                        <a:latin typeface="Abadi" panose="020B0604020104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20 Rectángulo"/>
          <p:cNvSpPr/>
          <p:nvPr/>
        </p:nvSpPr>
        <p:spPr>
          <a:xfrm>
            <a:off x="2051720" y="5171889"/>
            <a:ext cx="305002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srgbClr val="FF0000"/>
                </a:solidFill>
                <a:latin typeface="Abadi" panose="020B0604020104020204" pitchFamily="34" charset="0"/>
              </a:rPr>
              <a:t>Dimensión</a:t>
            </a:r>
            <a:r>
              <a:rPr lang="es-ES_tradnl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B :  </a:t>
            </a:r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EC9CD29-D3B1-4030-95A4-4564C8A3EE83}"/>
              </a:ext>
            </a:extLst>
          </p:cNvPr>
          <p:cNvSpPr/>
          <p:nvPr/>
        </p:nvSpPr>
        <p:spPr>
          <a:xfrm>
            <a:off x="944600" y="1698933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</a:rPr>
              <a:t>P</a:t>
            </a:r>
            <a:r>
              <a:rPr lang="es-ES" sz="1600" b="0" dirty="0">
                <a:solidFill>
                  <a:srgbClr val="C00000"/>
                </a:solidFill>
                <a:latin typeface="+mn-lt"/>
              </a:rPr>
              <a:t>lantea ecuación paramétrica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A3625AA5-9FCD-48E1-A5CA-0C5109D02DAA}"/>
              </a:ext>
            </a:extLst>
          </p:cNvPr>
          <p:cNvSpPr/>
          <p:nvPr/>
        </p:nvSpPr>
        <p:spPr>
          <a:xfrm>
            <a:off x="944600" y="3076637"/>
            <a:ext cx="1578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Plantea matriz y r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esuelve </a:t>
            </a:r>
          </a:p>
        </p:txBody>
      </p:sp>
      <p:sp>
        <p:nvSpPr>
          <p:cNvPr id="12" name="1 Marcador de número de diapositiva">
            <a:extLst>
              <a:ext uri="{FF2B5EF4-FFF2-40B4-BE49-F238E27FC236}">
                <a16:creationId xmlns:a16="http://schemas.microsoft.com/office/drawing/2014/main" id="{738E172D-C6FC-4401-8D5B-18F261A84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45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071584C-3C61-26B0-F03A-7600CE0B1277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Ej10.T7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E2A33EC-39A1-3C24-64B5-0FCE4A136CA7}"/>
              </a:ext>
            </a:extLst>
          </p:cNvPr>
          <p:cNvSpPr/>
          <p:nvPr/>
        </p:nvSpPr>
        <p:spPr>
          <a:xfrm>
            <a:off x="971600" y="4428401"/>
            <a:ext cx="157838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Resultado</a:t>
            </a:r>
            <a:endParaRPr lang="es-ES" sz="1600" b="0" dirty="0">
              <a:solidFill>
                <a:srgbClr val="C00000"/>
              </a:solidFill>
              <a:latin typeface="+mn-lt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100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1331640" y="786190"/>
            <a:ext cx="7416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Demuestra si B = { (1,0,0), (1,1,0), (0,2,-3) } es una </a:t>
            </a:r>
            <a:r>
              <a:rPr lang="es-ES" sz="1600" b="1" dirty="0">
                <a:solidFill>
                  <a:srgbClr val="0070C0"/>
                </a:solidFill>
                <a:latin typeface="Abadi" panose="020B0604020104020204" pitchFamily="34" charset="0"/>
              </a:rPr>
              <a:t>base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para R</a:t>
            </a:r>
            <a:r>
              <a:rPr lang="es-ES" sz="1600" b="1" baseline="30000" dirty="0">
                <a:solidFill>
                  <a:srgbClr val="007A37"/>
                </a:solidFill>
                <a:latin typeface="Abadi" panose="020B0604020104020204" pitchFamily="34" charset="0"/>
              </a:rPr>
              <a:t>3</a:t>
            </a:r>
            <a:endParaRPr lang="es-ES" sz="1600" b="1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27583" y="4263196"/>
            <a:ext cx="72248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600" dirty="0">
                <a:latin typeface="Abadi" panose="020B0604020104020204" pitchFamily="34" charset="0"/>
              </a:rPr>
              <a:t>Como los </a:t>
            </a:r>
            <a:r>
              <a:rPr lang="es-ES" sz="1600" b="1" dirty="0">
                <a:latin typeface="Abadi" panose="020B0604020104020204" pitchFamily="34" charset="0"/>
              </a:rPr>
              <a:t>1</a:t>
            </a:r>
            <a:r>
              <a:rPr lang="es-ES" sz="1600" dirty="0">
                <a:latin typeface="Abadi" panose="020B0604020104020204" pitchFamily="34" charset="0"/>
              </a:rPr>
              <a:t> principales aparecen en las columnas 1, 2 y 3, todos los vectores de B son </a:t>
            </a:r>
            <a:r>
              <a:rPr lang="es-ES" sz="1600" dirty="0">
                <a:solidFill>
                  <a:srgbClr val="FF0000"/>
                </a:solidFill>
                <a:latin typeface="Abadi" panose="020B0604020104020204" pitchFamily="34" charset="0"/>
              </a:rPr>
              <a:t>LI </a:t>
            </a:r>
            <a:r>
              <a:rPr lang="es-ES" sz="1600" dirty="0">
                <a:latin typeface="Abadi" panose="020B0604020104020204" pitchFamily="34" charset="0"/>
              </a:rPr>
              <a:t>luego forman una </a:t>
            </a:r>
            <a:r>
              <a:rPr lang="es-ES" sz="1600" b="1" dirty="0">
                <a:latin typeface="Abadi" panose="020B0604020104020204" pitchFamily="34" charset="0"/>
              </a:rPr>
              <a:t>base para R</a:t>
            </a:r>
            <a:r>
              <a:rPr lang="es-ES" sz="1600" b="1" baseline="30000" dirty="0">
                <a:latin typeface="Abadi" panose="020B0604020104020204" pitchFamily="34" charset="0"/>
              </a:rPr>
              <a:t>3</a:t>
            </a:r>
            <a:r>
              <a:rPr lang="es-ES" sz="1600" dirty="0">
                <a:latin typeface="Abadi" panose="020B0604020104020204" pitchFamily="34" charset="0"/>
              </a:rPr>
              <a:t>.</a:t>
            </a:r>
            <a:endParaRPr lang="es-ES" sz="1600" dirty="0"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339752" y="1873862"/>
            <a:ext cx="4658840" cy="422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ES" sz="1600" dirty="0"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0" baseline="-25000" dirty="0">
                <a:latin typeface="Abadi" panose="020B0604020104020204" pitchFamily="34" charset="0"/>
                <a:cs typeface="Segoe UI Semilight" panose="020B0402040204020203" pitchFamily="34" charset="0"/>
              </a:rPr>
              <a:t>1</a:t>
            </a:r>
            <a:r>
              <a:rPr lang="es-ES" sz="1600" b="0" dirty="0">
                <a:latin typeface="Abadi" panose="020B0604020104020204" pitchFamily="34" charset="0"/>
                <a:cs typeface="Segoe UI Semilight" panose="020B0402040204020203" pitchFamily="34" charset="0"/>
              </a:rPr>
              <a:t> (1,0,0) + a</a:t>
            </a:r>
            <a:r>
              <a:rPr lang="es-ES" sz="1600" b="0" baseline="-25000" dirty="0">
                <a:latin typeface="Abadi" panose="020B0604020104020204" pitchFamily="34" charset="0"/>
                <a:cs typeface="Segoe UI Semilight" panose="020B0402040204020203" pitchFamily="34" charset="0"/>
              </a:rPr>
              <a:t>2</a:t>
            </a:r>
            <a:r>
              <a:rPr lang="es-ES" sz="1600" b="0" dirty="0">
                <a:latin typeface="Abadi" panose="020B0604020104020204" pitchFamily="34" charset="0"/>
                <a:cs typeface="Segoe UI Semilight" panose="020B0402040204020203" pitchFamily="34" charset="0"/>
              </a:rPr>
              <a:t> (1,1,0) + </a:t>
            </a:r>
            <a:r>
              <a:rPr lang="es-ES" sz="1600" dirty="0"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0" baseline="-25000" dirty="0">
                <a:latin typeface="Abadi" panose="020B0604020104020204" pitchFamily="34" charset="0"/>
                <a:cs typeface="Segoe UI Semilight" panose="020B0402040204020203" pitchFamily="34" charset="0"/>
              </a:rPr>
              <a:t>3</a:t>
            </a:r>
            <a:r>
              <a:rPr lang="es-ES" sz="1600" b="0" dirty="0">
                <a:latin typeface="Abadi" panose="020B0604020104020204" pitchFamily="34" charset="0"/>
                <a:cs typeface="Segoe UI Semilight" panose="020B0402040204020203" pitchFamily="34" charset="0"/>
              </a:rPr>
              <a:t> (0,2,-3) = </a:t>
            </a:r>
            <a:r>
              <a:rPr lang="es-ES" sz="1600" dirty="0">
                <a:latin typeface="Abadi" panose="020B0604020104020204" pitchFamily="34" charset="0"/>
                <a:cs typeface="Segoe UI Semilight" panose="020B0402040204020203" pitchFamily="34" charset="0"/>
              </a:rPr>
              <a:t>(0,0,0)</a:t>
            </a:r>
            <a:endParaRPr lang="es-ES" sz="1600" b="0" dirty="0"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398782"/>
              </p:ext>
            </p:extLst>
          </p:nvPr>
        </p:nvGraphicFramePr>
        <p:xfrm>
          <a:off x="2915816" y="2788207"/>
          <a:ext cx="1656184" cy="1106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30555" algn="l"/>
                        </a:tabLst>
                        <a:defRPr/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es-ES_tradnl" sz="1600" b="0" kern="150" dirty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20 Rectángulo"/>
          <p:cNvSpPr/>
          <p:nvPr/>
        </p:nvSpPr>
        <p:spPr>
          <a:xfrm>
            <a:off x="2123728" y="5046701"/>
            <a:ext cx="305002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srgbClr val="FF0000"/>
                </a:solidFill>
                <a:latin typeface="Abadi" panose="020B0604020104020204" pitchFamily="34" charset="0"/>
              </a:rPr>
              <a:t>Dimensión</a:t>
            </a:r>
            <a:r>
              <a:rPr lang="es-ES_tradnl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B : 3 </a:t>
            </a:r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EC9CD29-D3B1-4030-95A4-4564C8A3EE83}"/>
              </a:ext>
            </a:extLst>
          </p:cNvPr>
          <p:cNvSpPr/>
          <p:nvPr/>
        </p:nvSpPr>
        <p:spPr>
          <a:xfrm>
            <a:off x="944600" y="1698933"/>
            <a:ext cx="1512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</a:rPr>
              <a:t>P</a:t>
            </a:r>
            <a:r>
              <a:rPr lang="es-ES" sz="1600" b="0" dirty="0">
                <a:solidFill>
                  <a:srgbClr val="C00000"/>
                </a:solidFill>
                <a:latin typeface="+mn-lt"/>
              </a:rPr>
              <a:t>lantea ecuación paramétrica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A3625AA5-9FCD-48E1-A5CA-0C5109D02DAA}"/>
              </a:ext>
            </a:extLst>
          </p:cNvPr>
          <p:cNvSpPr/>
          <p:nvPr/>
        </p:nvSpPr>
        <p:spPr>
          <a:xfrm>
            <a:off x="827584" y="3076637"/>
            <a:ext cx="1872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Plantea matriz y r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esuelve (reducida-</a:t>
            </a:r>
            <a:r>
              <a:rPr lang="es-ES" sz="1600" b="0" dirty="0" err="1">
                <a:solidFill>
                  <a:srgbClr val="C00000"/>
                </a:solidFill>
                <a:latin typeface="+mn-lt"/>
                <a:sym typeface="Wingdings" pitchFamily="2" charset="2"/>
              </a:rPr>
              <a:t>GJordan</a:t>
            </a:r>
            <a:r>
              <a:rPr lang="es-ES" sz="1600" b="0" dirty="0">
                <a:solidFill>
                  <a:srgbClr val="C00000"/>
                </a:solidFill>
                <a:latin typeface="+mn-lt"/>
                <a:sym typeface="Wingdings" pitchFamily="2" charset="2"/>
              </a:rPr>
              <a:t>) </a:t>
            </a:r>
          </a:p>
        </p:txBody>
      </p:sp>
      <p:sp>
        <p:nvSpPr>
          <p:cNvPr id="12" name="1 Marcador de número de diapositiva">
            <a:extLst>
              <a:ext uri="{FF2B5EF4-FFF2-40B4-BE49-F238E27FC236}">
                <a16:creationId xmlns:a16="http://schemas.microsoft.com/office/drawing/2014/main" id="{738E172D-C6FC-4401-8D5B-18F261A84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46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071584C-3C61-26B0-F03A-7600CE0B1277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Ej10.T7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9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395536" y="1196752"/>
            <a:ext cx="8352928" cy="52168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El SEL sólo tiene 1 ecuación con 3 incógnitas,</a:t>
            </a: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		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3 incógnitas – 1 ecuación = 2 parámetros</a:t>
            </a:r>
          </a:p>
          <a:p>
            <a:endParaRPr lang="es-ES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Llamamos 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z = a,  y = b</a:t>
            </a: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Sustituimos estos valores en la ecuación:</a:t>
            </a: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	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x – 2b + 3a =0  =&gt; x = 2b – 3a</a:t>
            </a:r>
          </a:p>
          <a:p>
            <a:endParaRPr lang="es-ES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Si (</a:t>
            </a:r>
            <a:r>
              <a:rPr lang="es-ES" dirty="0" err="1">
                <a:latin typeface="Abadi" panose="020B0604020104020204" pitchFamily="34" charset="0"/>
              </a:rPr>
              <a:t>x,y,z</a:t>
            </a:r>
            <a:r>
              <a:rPr lang="es-ES" dirty="0">
                <a:latin typeface="Abadi" panose="020B0604020104020204" pitchFamily="34" charset="0"/>
              </a:rPr>
              <a:t>) </a:t>
            </a:r>
            <a:r>
              <a:rPr lang="es-ES" dirty="0">
                <a:latin typeface="Abadi" panose="020B0604020104020204" pitchFamily="34" charset="0"/>
                <a:sym typeface="Symbol" panose="05050102010706020507" pitchFamily="18" charset="2"/>
              </a:rPr>
              <a:t> </a:t>
            </a:r>
            <a:r>
              <a:rPr lang="es-ES" dirty="0">
                <a:latin typeface="Abadi" panose="020B0604020104020204" pitchFamily="34" charset="0"/>
              </a:rPr>
              <a:t>S  =&gt; 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(</a:t>
            </a:r>
            <a:r>
              <a:rPr lang="es-ES" dirty="0" err="1">
                <a:latin typeface="Abadi" panose="020B0604020104020204" pitchFamily="34" charset="0"/>
                <a:cs typeface="Arial" panose="020B0604020202020204" pitchFamily="34" charset="0"/>
              </a:rPr>
              <a:t>x,y,z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) = (2b – 3a, b, a)  = 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		       = (-3a, 0, a) + (2b, b,0) 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                                  =   a(-3,0,1) + b(2,1,0)</a:t>
            </a:r>
          </a:p>
          <a:p>
            <a:endParaRPr lang="es-ES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Todo vector de S es CL de estos 2 vectores =&gt; S está 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generado 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por esos vectores.</a:t>
            </a:r>
          </a:p>
          <a:p>
            <a:endParaRPr lang="es-ES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Estos vectores son 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LI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, ya que no son proporcionales =&gt; forman una 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base.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</a:p>
          <a:p>
            <a:endParaRPr lang="es-ES" dirty="0">
              <a:latin typeface="Abadi" panose="020B0604020104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Como este conjunto de 2 vectores forman una base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, </a:t>
            </a:r>
            <a:r>
              <a:rPr lang="es-ES" b="1" dirty="0" err="1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dim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= 2.</a:t>
            </a:r>
            <a:endParaRPr lang="es-ES" b="1" baseline="-250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DA975370-F63C-4953-B060-34DF23884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47</a:t>
            </a:fld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FE6E8A9-514F-4268-9DD5-26569B44E2D9}"/>
              </a:ext>
            </a:extLst>
          </p:cNvPr>
          <p:cNvSpPr txBox="1"/>
          <p:nvPr/>
        </p:nvSpPr>
        <p:spPr>
          <a:xfrm>
            <a:off x="509880" y="699391"/>
            <a:ext cx="80648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Hallar una base y su </a:t>
            </a:r>
            <a:r>
              <a:rPr lang="es-ES" sz="1600" b="1" dirty="0" err="1">
                <a:latin typeface="Abadi" panose="020B0604020104020204" pitchFamily="34" charset="0"/>
              </a:rPr>
              <a:t>dim</a:t>
            </a:r>
            <a:r>
              <a:rPr lang="es-ES" sz="1600" b="1" dirty="0">
                <a:latin typeface="Abadi" panose="020B0604020104020204" pitchFamily="34" charset="0"/>
              </a:rPr>
              <a:t> del </a:t>
            </a:r>
            <a:r>
              <a:rPr lang="es-ES" sz="1600" b="1" dirty="0" err="1">
                <a:latin typeface="Abadi" panose="020B0604020104020204" pitchFamily="34" charset="0"/>
              </a:rPr>
              <a:t>subesp</a:t>
            </a:r>
            <a:r>
              <a:rPr lang="es-ES" sz="1600" b="1" dirty="0">
                <a:latin typeface="Abadi" panose="020B0604020104020204" pitchFamily="34" charset="0"/>
              </a:rPr>
              <a:t> vectorial S = { (x, y, z) de R</a:t>
            </a:r>
            <a:r>
              <a:rPr lang="es-ES" sz="1600" b="1" baseline="30000" dirty="0">
                <a:latin typeface="Abadi" panose="020B0604020104020204" pitchFamily="34" charset="0"/>
              </a:rPr>
              <a:t>3</a:t>
            </a:r>
            <a:r>
              <a:rPr lang="es-ES" sz="1600" b="1" dirty="0">
                <a:latin typeface="Abadi" panose="020B0604020104020204" pitchFamily="34" charset="0"/>
              </a:rPr>
              <a:t> / x – 2y + 3z =0}</a:t>
            </a:r>
          </a:p>
        </p:txBody>
      </p:sp>
    </p:spTree>
    <p:extLst>
      <p:ext uri="{BB962C8B-B14F-4D97-AF65-F5344CB8AC3E}">
        <p14:creationId xmlns:p14="http://schemas.microsoft.com/office/powerpoint/2010/main" val="3892208044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6AF9440-D04E-4A29-B2BE-0DAA31206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60432"/>
              </p:ext>
            </p:extLst>
          </p:nvPr>
        </p:nvGraphicFramePr>
        <p:xfrm>
          <a:off x="1880245" y="1721990"/>
          <a:ext cx="3943350" cy="1428292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3947182851"/>
                    </a:ext>
                  </a:extLst>
                </a:gridCol>
                <a:gridCol w="1855118">
                  <a:extLst>
                    <a:ext uri="{9D8B030D-6E8A-4147-A177-3AD203B41FA5}">
                      <a16:colId xmlns:a16="http://schemas.microsoft.com/office/drawing/2014/main" val="1382872898"/>
                    </a:ext>
                  </a:extLst>
                </a:gridCol>
              </a:tblGrid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u1 = (1, 2, 3)</a:t>
                      </a:r>
                    </a:p>
                    <a:p>
                      <a:r>
                        <a:rPr lang="es-ES" sz="1800" dirty="0">
                          <a:effectLst/>
                          <a:latin typeface="Abadi" panose="020B0604020104020204" pitchFamily="34" charset="0"/>
                        </a:rPr>
                        <a:t>u2 = (1, 1, 1)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dirty="0">
                        <a:solidFill>
                          <a:srgbClr val="FF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0353"/>
                  </a:ext>
                </a:extLst>
              </a:tr>
              <a:tr h="714146">
                <a:tc>
                  <a:txBody>
                    <a:bodyPr/>
                    <a:lstStyle/>
                    <a:p>
                      <a:endParaRPr lang="es-ES" sz="1800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>
                        <a:solidFill>
                          <a:srgbClr val="FF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259059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BC3C1E5-DB99-4988-A178-A9603277C18B}"/>
              </a:ext>
            </a:extLst>
          </p:cNvPr>
          <p:cNvSpPr txBox="1"/>
          <p:nvPr/>
        </p:nvSpPr>
        <p:spPr>
          <a:xfrm>
            <a:off x="755576" y="836712"/>
            <a:ext cx="80648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600" b="1" i="0" dirty="0">
                <a:effectLst/>
                <a:latin typeface="Abadi" panose="020B0604020104020204" pitchFamily="34" charset="0"/>
              </a:rPr>
              <a:t>Completa el conjunto de vectores { u1, u2 } </a:t>
            </a:r>
            <a:r>
              <a:rPr lang="es-ES_tradnl" sz="1600" b="1" dirty="0">
                <a:latin typeface="Abadi" panose="020B0604020104020204" pitchFamily="34" charset="0"/>
              </a:rPr>
              <a:t>para que sea una base de R3</a:t>
            </a:r>
            <a:endParaRPr lang="es-ES_tradnl" sz="1600" b="1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2E17EB6D-EEF4-6959-F66E-AF1C33E5A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48</a:t>
            </a:fld>
            <a:endParaRPr lang="es-ES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77EE45F-5ABF-92BD-EA33-23C131DB1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968192"/>
              </p:ext>
            </p:extLst>
          </p:nvPr>
        </p:nvGraphicFramePr>
        <p:xfrm>
          <a:off x="3945667" y="1721990"/>
          <a:ext cx="1855118" cy="1428292"/>
        </p:xfrm>
        <a:graphic>
          <a:graphicData uri="http://schemas.openxmlformats.org/drawingml/2006/table">
            <a:tbl>
              <a:tblPr/>
              <a:tblGrid>
                <a:gridCol w="1855118">
                  <a:extLst>
                    <a:ext uri="{9D8B030D-6E8A-4147-A177-3AD203B41FA5}">
                      <a16:colId xmlns:a16="http://schemas.microsoft.com/office/drawing/2014/main" val="422400543"/>
                    </a:ext>
                  </a:extLst>
                </a:gridCol>
              </a:tblGrid>
              <a:tr h="714146"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FF0000"/>
                          </a:solidFill>
                          <a:effectLst/>
                          <a:latin typeface="Abadi" panose="020B0604020104020204" pitchFamily="34" charset="0"/>
                        </a:rPr>
                        <a:t>u3 = (1, 0, 0)</a:t>
                      </a: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085936"/>
                  </a:ext>
                </a:extLst>
              </a:tr>
              <a:tr h="714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>
                        <a:solidFill>
                          <a:srgbClr val="FF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T="55321" marB="55321" anchor="ctr">
                    <a:lnL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75496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FC938CE-2212-BEF1-58E8-0A9F9060FF5A}"/>
              </a:ext>
            </a:extLst>
          </p:cNvPr>
          <p:cNvSpPr txBox="1"/>
          <p:nvPr/>
        </p:nvSpPr>
        <p:spPr>
          <a:xfrm>
            <a:off x="899592" y="3183402"/>
            <a:ext cx="69127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El vector (1,0,0) no es combinación lineal de (1,2,3), (1,1,1) ya que si lo fuera (1,0,0)=a(1,2,3)+b(1,1,1) </a:t>
            </a:r>
          </a:p>
          <a:p>
            <a:endParaRPr lang="es-ES" sz="16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En este caso 2a+b=0 y 3a+b=0 y restando queda a=0, así que b=0. </a:t>
            </a:r>
          </a:p>
          <a:p>
            <a:endParaRPr lang="es-ES" sz="16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Entonces </a:t>
            </a:r>
            <a:r>
              <a:rPr lang="es-ES" sz="1600" b="0" i="0" u="none" strike="noStrike" baseline="0" dirty="0" err="1">
                <a:solidFill>
                  <a:srgbClr val="000000"/>
                </a:solidFill>
                <a:latin typeface="Abadi" panose="020B0604020104020204" pitchFamily="34" charset="0"/>
              </a:rPr>
              <a:t>a+b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=0≠1.</a:t>
            </a:r>
          </a:p>
          <a:p>
            <a:endParaRPr lang="es-ES" sz="1600" b="0" i="0" u="none" strike="noStrike" baseline="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Por lo tanto (1,0,0), (1,2,3) y (1,1,1) son linealmente independientes y por lo tanto generar a </a:t>
            </a:r>
            <a:r>
              <a:rPr lang="es-ES" sz="1600" b="1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R</a:t>
            </a:r>
            <a:r>
              <a:rPr lang="es-ES" sz="1600" b="0" i="0" u="none" strike="noStrike" baseline="30000" dirty="0">
                <a:solidFill>
                  <a:srgbClr val="000000"/>
                </a:solidFill>
                <a:latin typeface="Abadi" panose="020B0604020104020204" pitchFamily="34" charset="0"/>
              </a:rPr>
              <a:t>3 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Abadi" panose="020B0604020104020204" pitchFamily="34" charset="0"/>
              </a:rPr>
              <a:t>.</a:t>
            </a:r>
            <a:endParaRPr lang="es-ES" sz="16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424439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10E6CBC-1ED5-4921-A705-569FE4C010AB}"/>
              </a:ext>
            </a:extLst>
          </p:cNvPr>
          <p:cNvSpPr txBox="1"/>
          <p:nvPr/>
        </p:nvSpPr>
        <p:spPr>
          <a:xfrm>
            <a:off x="1175577" y="683094"/>
            <a:ext cx="72728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Determina qué conjunto de vectores son bases para  R</a:t>
            </a:r>
            <a:r>
              <a:rPr lang="es-ES" sz="1600" b="1" i="0" baseline="3000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2</a:t>
            </a:r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 o para R</a:t>
            </a:r>
            <a:r>
              <a:rPr lang="es-ES" sz="1600" b="1" i="0" baseline="3000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3</a:t>
            </a:r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. Puede ser que los vectores no sean base de ninguno de dichos espacios. </a:t>
            </a:r>
            <a:endParaRPr lang="es-ES" sz="1600" b="1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B079BBE-9177-4186-8760-58231FFDF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298330"/>
              </p:ext>
            </p:extLst>
          </p:nvPr>
        </p:nvGraphicFramePr>
        <p:xfrm>
          <a:off x="564405" y="1844824"/>
          <a:ext cx="7886700" cy="3566160"/>
        </p:xfrm>
        <a:graphic>
          <a:graphicData uri="http://schemas.openxmlformats.org/drawingml/2006/table">
            <a:tbl>
              <a:tblPr/>
              <a:tblGrid>
                <a:gridCol w="3359523">
                  <a:extLst>
                    <a:ext uri="{9D8B030D-6E8A-4147-A177-3AD203B41FA5}">
                      <a16:colId xmlns:a16="http://schemas.microsoft.com/office/drawing/2014/main" val="436905965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363835868"/>
                    </a:ext>
                  </a:extLst>
                </a:gridCol>
                <a:gridCol w="2294929">
                  <a:extLst>
                    <a:ext uri="{9D8B030D-6E8A-4147-A177-3AD203B41FA5}">
                      <a16:colId xmlns:a16="http://schemas.microsoft.com/office/drawing/2014/main" val="10749554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(0, 0), (0, 1), (1, 1)  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 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 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highlight>
                            <a:srgbClr val="FFFF00"/>
                          </a:highlight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556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effectLst/>
                          <a:latin typeface="Abadi" panose="020B0604020104020204" pitchFamily="34" charset="0"/>
                        </a:rPr>
                        <a:t> (0, 1, 0), (1, 0, 0), (0, 0, 1)  </a:t>
                      </a:r>
                      <a:br>
                        <a:rPr lang="es-ES">
                          <a:effectLst/>
                          <a:latin typeface="Abadi" panose="020B0604020104020204" pitchFamily="34" charset="0"/>
                        </a:rPr>
                      </a:br>
                      <a:endParaRPr lang="es-ES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highlight>
                            <a:srgbClr val="FFFF00"/>
                          </a:highlight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highlight>
                            <a:srgbClr val="FFFF00"/>
                          </a:highlight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667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>
                          <a:effectLst/>
                          <a:latin typeface="Abadi" panose="020B0604020104020204" pitchFamily="34" charset="0"/>
                        </a:rPr>
                        <a:t> (-2, 1, 0), (-3, 0, 0), (1, 1, 0) </a:t>
                      </a:r>
                      <a:br>
                        <a:rPr lang="es-ES">
                          <a:effectLst/>
                          <a:latin typeface="Abadi" panose="020B0604020104020204" pitchFamily="34" charset="0"/>
                        </a:rPr>
                      </a:br>
                      <a:endParaRPr lang="es-ES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 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  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latin typeface="Abadi" panose="020B0604020104020204" pitchFamily="34" charset="0"/>
                        </a:rPr>
                        <a:t>base para ℝ</a:t>
                      </a:r>
                      <a:r>
                        <a:rPr lang="es-ES" baseline="30000" dirty="0">
                          <a:effectLst/>
                          <a:latin typeface="Abadi" panose="020B060402010402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s-ES" dirty="0">
                          <a:effectLst/>
                          <a:highlight>
                            <a:srgbClr val="FFFF00"/>
                          </a:highlight>
                          <a:latin typeface="Abadi" panose="020B0604020104020204" pitchFamily="34" charset="0"/>
                        </a:rPr>
                        <a:t>Ninguno</a:t>
                      </a:r>
                      <a:br>
                        <a:rPr lang="es-ES" dirty="0">
                          <a:effectLst/>
                          <a:highlight>
                            <a:srgbClr val="FFFF00"/>
                          </a:highlight>
                          <a:latin typeface="Abadi" panose="020B0604020104020204" pitchFamily="34" charset="0"/>
                        </a:rPr>
                      </a:br>
                      <a:endParaRPr lang="es-ES" dirty="0">
                        <a:effectLst/>
                        <a:highlight>
                          <a:srgbClr val="FFFF00"/>
                        </a:highlight>
                        <a:latin typeface="Abadi" panose="020B0604020104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839161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1B11901C-C11E-C216-3226-11845076C8ED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Ej13.T7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719BD700-00E9-DC0D-31F5-43EBC6095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49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7170292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211717" y="4216003"/>
            <a:ext cx="6840760" cy="4648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b="0" i="1" dirty="0">
                <a:latin typeface="+mn-lt"/>
              </a:rPr>
              <a:t>Todo EV tiene, al menos, dos subespacios, él mismo y el subespacio {0} </a:t>
            </a:r>
            <a:endParaRPr lang="es-ES" b="1" i="1" dirty="0"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10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5E4801A-558C-48A2-A9C5-A1219BD03215}"/>
              </a:ext>
            </a:extLst>
          </p:cNvPr>
          <p:cNvSpPr/>
          <p:nvPr/>
        </p:nvSpPr>
        <p:spPr>
          <a:xfrm>
            <a:off x="1871700" y="1325037"/>
            <a:ext cx="5400600" cy="281371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>
                <a:solidFill>
                  <a:srgbClr val="002060"/>
                </a:solidFill>
                <a:latin typeface="Abadi" panose="020B0604020104020204" pitchFamily="34" charset="0"/>
              </a:rPr>
              <a:t>Para un EV buscaremos 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subconjuntos de vectores </a:t>
            </a:r>
          </a:p>
          <a:p>
            <a:pPr algn="ctr">
              <a:lnSpc>
                <a:spcPct val="150000"/>
              </a:lnSpc>
            </a:pPr>
            <a:r>
              <a:rPr lang="es-ES" sz="2000" dirty="0">
                <a:solidFill>
                  <a:srgbClr val="002060"/>
                </a:solidFill>
                <a:latin typeface="Abadi" panose="020B0604020104020204" pitchFamily="34" charset="0"/>
              </a:rPr>
              <a:t>con los que podamos obtener  </a:t>
            </a:r>
          </a:p>
          <a:p>
            <a:pPr algn="ctr">
              <a:lnSpc>
                <a:spcPct val="150000"/>
              </a:lnSpc>
            </a:pPr>
            <a:r>
              <a:rPr lang="es-ES" sz="2000" b="0" dirty="0">
                <a:solidFill>
                  <a:srgbClr val="002060"/>
                </a:solidFill>
                <a:latin typeface="Abadi" panose="020B0604020104020204" pitchFamily="34" charset="0"/>
              </a:rPr>
              <a:t>elementos del EV </a:t>
            </a: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&gt;&gt; 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Buscaremos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rgbClr val="002060"/>
                </a:solidFill>
                <a:highlight>
                  <a:srgbClr val="FFFF00"/>
                </a:highlight>
                <a:latin typeface="Abadi" panose="020B0604020104020204" pitchFamily="34" charset="0"/>
              </a:rPr>
              <a:t>subespacios vectoriales</a:t>
            </a:r>
          </a:p>
        </p:txBody>
      </p:sp>
    </p:spTree>
    <p:extLst>
      <p:ext uri="{BB962C8B-B14F-4D97-AF65-F5344CB8AC3E}">
        <p14:creationId xmlns:p14="http://schemas.microsoft.com/office/powerpoint/2010/main" val="124197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AE0E8C-72FE-4466-8A89-91C33D67CB90}"/>
              </a:ext>
            </a:extLst>
          </p:cNvPr>
          <p:cNvSpPr txBox="1"/>
          <p:nvPr/>
        </p:nvSpPr>
        <p:spPr>
          <a:xfrm>
            <a:off x="1232173" y="967911"/>
            <a:ext cx="74168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Dado el SEV, </a:t>
            </a:r>
            <a:r>
              <a:rPr lang="es-ES" sz="1600" b="1" i="0" dirty="0">
                <a:effectLst/>
                <a:latin typeface="Abadi" panose="020B0604020104020204" pitchFamily="34" charset="0"/>
              </a:rPr>
              <a:t>E = { (-2a + b, 5b, -3b + a, b),  a, b </a:t>
            </a:r>
            <a:r>
              <a:rPr lang="es-ES" sz="1600" b="1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sz="1600" b="1" i="0" dirty="0">
                <a:effectLst/>
                <a:latin typeface="Abadi" panose="020B0604020104020204" pitchFamily="34" charset="0"/>
              </a:rPr>
              <a:t> R }</a:t>
            </a:r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 de R</a:t>
            </a:r>
            <a:r>
              <a:rPr lang="es-ES" sz="1600" b="1" i="0" baseline="3000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4</a:t>
            </a:r>
            <a:r>
              <a:rPr lang="es-ES" sz="1600" b="1" i="0" dirty="0">
                <a:solidFill>
                  <a:srgbClr val="007A37"/>
                </a:solidFill>
                <a:effectLst/>
                <a:latin typeface="Abadi" panose="020B0604020104020204" pitchFamily="34" charset="0"/>
              </a:rPr>
              <a:t>, escribe dos vectores de E que constituyan una base de 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0275543-0534-05CE-DAA5-460169672A0D}"/>
              </a:ext>
            </a:extLst>
          </p:cNvPr>
          <p:cNvSpPr txBox="1"/>
          <p:nvPr/>
        </p:nvSpPr>
        <p:spPr>
          <a:xfrm>
            <a:off x="107504" y="967911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Ej12.T7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46CE77C1-9EF2-B020-6FD1-AAE578D75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50</a:t>
            </a:fld>
            <a:endParaRPr lang="es-ES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7DFD181-1923-C647-A9DC-F892CE2C5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815752"/>
              </p:ext>
            </p:extLst>
          </p:nvPr>
        </p:nvGraphicFramePr>
        <p:xfrm>
          <a:off x="1232173" y="3082280"/>
          <a:ext cx="6679654" cy="1066800"/>
        </p:xfrm>
        <a:graphic>
          <a:graphicData uri="http://schemas.openxmlformats.org/drawingml/2006/table">
            <a:tbl>
              <a:tblPr/>
              <a:tblGrid>
                <a:gridCol w="2242056">
                  <a:extLst>
                    <a:ext uri="{9D8B030D-6E8A-4147-A177-3AD203B41FA5}">
                      <a16:colId xmlns:a16="http://schemas.microsoft.com/office/drawing/2014/main" val="571578772"/>
                    </a:ext>
                  </a:extLst>
                </a:gridCol>
                <a:gridCol w="4437598">
                  <a:extLst>
                    <a:ext uri="{9D8B030D-6E8A-4147-A177-3AD203B41FA5}">
                      <a16:colId xmlns:a16="http://schemas.microsoft.com/office/drawing/2014/main" val="11065800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effectLst/>
                        </a:rPr>
                        <a:t>vectores </a:t>
                      </a:r>
                      <a:br>
                        <a:rPr lang="es-ES" sz="1600" dirty="0">
                          <a:effectLst/>
                        </a:rPr>
                      </a:br>
                      <a:endParaRPr lang="es-ES" sz="16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</a:rPr>
                        <a:t>u = (-2,0,1,0) </a:t>
                      </a:r>
                    </a:p>
                    <a:p>
                      <a:pPr algn="l"/>
                      <a:endParaRPr lang="en-US" sz="1600" dirty="0">
                        <a:effectLst/>
                      </a:endParaRPr>
                    </a:p>
                    <a:p>
                      <a:pPr algn="l"/>
                      <a:r>
                        <a:rPr lang="en-US" sz="1600" dirty="0">
                          <a:effectLst/>
                        </a:rPr>
                        <a:t>v =  (1,5,-3,1)</a:t>
                      </a:r>
                      <a:br>
                        <a:rPr lang="en-US" sz="1600" dirty="0">
                          <a:effectLst/>
                        </a:rPr>
                      </a:br>
                      <a:endParaRPr lang="en-US" sz="16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18968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D25B770B-B5F9-D39C-E6C8-920BD0F6C778}"/>
              </a:ext>
            </a:extLst>
          </p:cNvPr>
          <p:cNvSpPr txBox="1"/>
          <p:nvPr/>
        </p:nvSpPr>
        <p:spPr>
          <a:xfrm>
            <a:off x="1619672" y="2060848"/>
            <a:ext cx="5457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i="0" dirty="0">
                <a:effectLst/>
                <a:latin typeface="Abadi" panose="020B0604020104020204" pitchFamily="34" charset="0"/>
              </a:rPr>
              <a:t>(-2a + b, 5b, -3b + a, b) = a(-2,0,1,0) + b(1,5,-3,1) 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8676776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539552" y="980728"/>
            <a:ext cx="7920880" cy="1754326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s-ES" kern="0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Abadi" panose="020B0604020104020204" pitchFamily="34" charset="0"/>
              </a:rPr>
              <a:t>Las </a:t>
            </a:r>
            <a:r>
              <a:rPr lang="es-ES" b="1" dirty="0">
                <a:latin typeface="Abadi" panose="020B0604020104020204" pitchFamily="34" charset="0"/>
              </a:rPr>
              <a:t>coordenadas </a:t>
            </a:r>
            <a:r>
              <a:rPr lang="es-ES" dirty="0">
                <a:latin typeface="Abadi" panose="020B0604020104020204" pitchFamily="34" charset="0"/>
              </a:rPr>
              <a:t>de un vector son los </a:t>
            </a:r>
            <a:r>
              <a:rPr lang="es-ES" b="1" dirty="0">
                <a:latin typeface="Abadi" panose="020B0604020104020204" pitchFamily="34" charset="0"/>
              </a:rPr>
              <a:t>coeficientes</a:t>
            </a:r>
            <a:r>
              <a:rPr lang="es-ES" dirty="0">
                <a:latin typeface="Abadi" panose="020B0604020104020204" pitchFamily="34" charset="0"/>
              </a:rPr>
              <a:t> de la combinación lineal cuando se expresa un vector en términos de los vectores de la base</a:t>
            </a:r>
          </a:p>
          <a:p>
            <a:endParaRPr lang="es-ES" dirty="0">
              <a:latin typeface="Abadi" panose="020B0604020104020204" pitchFamily="34" charset="0"/>
            </a:endParaRPr>
          </a:p>
          <a:p>
            <a:r>
              <a:rPr lang="es-ES" dirty="0">
                <a:latin typeface="Abadi" panose="020B0604020104020204" pitchFamily="34" charset="0"/>
              </a:rPr>
              <a:t>Cada vector tiene unas determinadas coordenadas en una base. </a:t>
            </a:r>
          </a:p>
          <a:p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02797" y="6556248"/>
            <a:ext cx="941203" cy="301752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100" b="1" kern="1200">
                <a:solidFill>
                  <a:srgbClr val="FFFF00"/>
                </a:solidFill>
                <a:latin typeface="Verdana" pitchFamily="34" charset="0"/>
                <a:ea typeface="+mn-ea"/>
                <a:cs typeface="DejaVu Sans" pitchFamily="34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bg1"/>
                </a:solidFill>
                <a:latin typeface="Verdana" pitchFamily="34" charset="0"/>
                <a:ea typeface="+mn-ea"/>
                <a:cs typeface="DejaVu Sans" pitchFamily="34" charset="0"/>
              </a:defRPr>
            </a:lvl9pPr>
          </a:lstStyle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51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3D2CF9-E6AB-1C1A-7A00-3F035CEEC26B}"/>
              </a:ext>
            </a:extLst>
          </p:cNvPr>
          <p:cNvSpPr txBox="1"/>
          <p:nvPr/>
        </p:nvSpPr>
        <p:spPr>
          <a:xfrm flipH="1">
            <a:off x="1842500" y="216978"/>
            <a:ext cx="6113876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rgbClr val="C00000"/>
                </a:solidFill>
                <a:latin typeface="Abadi" panose="020B0604020104020204" pitchFamily="34" charset="0"/>
              </a:rPr>
              <a:t>Coordenadas</a:t>
            </a:r>
            <a:r>
              <a:rPr lang="es-ES_tradnl" b="1" dirty="0">
                <a:latin typeface="Abadi" panose="020B0604020104020204" pitchFamily="34" charset="0"/>
              </a:rPr>
              <a:t> de un vector en una base</a:t>
            </a:r>
            <a:endParaRPr lang="es-ES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555776" y="708009"/>
            <a:ext cx="184731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endParaRPr lang="es-ES" sz="1600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608577" y="966240"/>
            <a:ext cx="5344733" cy="175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b="0" dirty="0">
                <a:latin typeface="Abadi" panose="020B0604020104020204" pitchFamily="34" charset="0"/>
              </a:rPr>
              <a:t>Sea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S = {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…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 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</a:rPr>
              <a:t>n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} 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una base para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V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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cada vector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u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Symbol"/>
              </a:rPr>
              <a:t>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 V 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se puede </a:t>
            </a:r>
            <a:r>
              <a:rPr lang="es-ES" b="1" u="sng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</a:rPr>
              <a:t>escribir de </a:t>
            </a:r>
            <a:r>
              <a:rPr lang="es-ES" b="1" u="sng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forma única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como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C L </a:t>
            </a:r>
            <a:r>
              <a:rPr lang="es-ES" b="0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de los vectores de la base S: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        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u = </a:t>
            </a:r>
            <a:r>
              <a:rPr lang="es-ES" sz="2000" b="1" dirty="0"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sz="20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+ </a:t>
            </a:r>
            <a:r>
              <a:rPr lang="es-ES" sz="2000" b="1" dirty="0"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sz="20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2000" b="1" baseline="-25000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 +… </a:t>
            </a:r>
            <a:r>
              <a:rPr lang="es-ES" sz="2000" b="1" dirty="0" err="1"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sz="2000" b="1" baseline="-25000" dirty="0" err="1">
                <a:latin typeface="Abadi" panose="020B0604020104020204" pitchFamily="34" charset="0"/>
                <a:sym typeface="Wingdings" pitchFamily="2" charset="2"/>
              </a:rPr>
              <a:t>n</a:t>
            </a:r>
            <a:r>
              <a:rPr lang="es-ES" sz="2000" b="1" dirty="0" err="1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2000" b="1" baseline="-25000" dirty="0" err="1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n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    </a:t>
            </a:r>
            <a:r>
              <a:rPr lang="es-ES" b="1" dirty="0" err="1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b="1" baseline="-25000" dirty="0" err="1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i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Symbol"/>
              </a:rPr>
              <a:t>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R.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267744" y="2873705"/>
            <a:ext cx="4266909" cy="171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Los escalares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i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(i = 1…n) son las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coordenadas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según la base S.</a:t>
            </a:r>
          </a:p>
          <a:p>
            <a:pPr algn="ctr" eaLnBrk="0" hangingPunct="0">
              <a:lnSpc>
                <a:spcPct val="150000"/>
              </a:lnSpc>
            </a:pPr>
            <a:endParaRPr lang="es-ES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C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S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(u) = [u]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S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= ( a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1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,  a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2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,…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a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n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)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     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B2E33EF-407F-4A19-886D-8B763C20D6ED}"/>
              </a:ext>
            </a:extLst>
          </p:cNvPr>
          <p:cNvSpPr txBox="1"/>
          <p:nvPr/>
        </p:nvSpPr>
        <p:spPr>
          <a:xfrm flipH="1">
            <a:off x="1842500" y="216978"/>
            <a:ext cx="6113876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rgbClr val="C00000"/>
                </a:solidFill>
                <a:latin typeface="Abadi" panose="020B0604020104020204" pitchFamily="34" charset="0"/>
              </a:rPr>
              <a:t>Coordenadas</a:t>
            </a:r>
            <a:r>
              <a:rPr lang="es-ES_tradnl" b="1" dirty="0">
                <a:latin typeface="Abadi" panose="020B0604020104020204" pitchFamily="34" charset="0"/>
              </a:rPr>
              <a:t> de un vector en una base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8366BA15-63ED-404F-A269-262031DC6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503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331640" y="707378"/>
            <a:ext cx="6281114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Las coordenadas de un vector </a:t>
            </a:r>
            <a:r>
              <a:rPr lang="es-ES" sz="1600" b="1" dirty="0">
                <a:latin typeface="Abadi" panose="020B0604020104020204" pitchFamily="34" charset="0"/>
              </a:rPr>
              <a:t>u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en la base canónica son </a:t>
            </a:r>
            <a:r>
              <a:rPr lang="es-ES" sz="1600" b="1" dirty="0">
                <a:latin typeface="Abadi" panose="020B0604020104020204" pitchFamily="34" charset="0"/>
              </a:rPr>
              <a:t>(3,5).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Calculamos las coordenadas de </a:t>
            </a:r>
            <a:r>
              <a:rPr lang="es-ES" sz="1600" b="1" dirty="0">
                <a:latin typeface="Abadi" panose="020B0604020104020204" pitchFamily="34" charset="0"/>
              </a:rPr>
              <a:t>u 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en la base </a:t>
            </a:r>
            <a:r>
              <a:rPr lang="es-ES" sz="1600" b="1" dirty="0">
                <a:latin typeface="Abadi" panose="020B0604020104020204" pitchFamily="34" charset="0"/>
              </a:rPr>
              <a:t>B = { v = (1,2) w = (2,1) } 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576264" y="1504188"/>
            <a:ext cx="4968552" cy="87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u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se escribe como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CL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de los vectores de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v 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y  w</a:t>
            </a:r>
          </a:p>
          <a:p>
            <a:pPr algn="ctr">
              <a:lnSpc>
                <a:spcPct val="150000"/>
              </a:lnSpc>
            </a:pPr>
            <a:r>
              <a:rPr lang="es-ES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(3,5)  = a (1,2) + b (2,1)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</a:t>
            </a:r>
            <a:endParaRPr lang="es-ES" b="0" dirty="0">
              <a:latin typeface="Abadi" panose="020B060402010402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60434"/>
              </p:ext>
            </p:extLst>
          </p:nvPr>
        </p:nvGraphicFramePr>
        <p:xfrm>
          <a:off x="1332763" y="2883133"/>
          <a:ext cx="1367029" cy="67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620635"/>
              </p:ext>
            </p:extLst>
          </p:nvPr>
        </p:nvGraphicFramePr>
        <p:xfrm>
          <a:off x="3419872" y="2876575"/>
          <a:ext cx="1691627" cy="6771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7/3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1/3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CE37D3B7-F329-4648-BA70-8D03D5EE6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53</a:t>
            </a:fld>
            <a:endParaRPr lang="es-ES"/>
          </a:p>
        </p:txBody>
      </p:sp>
      <p:sp>
        <p:nvSpPr>
          <p:cNvPr id="2" name="Text Box 8">
            <a:extLst>
              <a:ext uri="{FF2B5EF4-FFF2-40B4-BE49-F238E27FC236}">
                <a16:creationId xmlns:a16="http://schemas.microsoft.com/office/drawing/2014/main" id="{48A4FF51-6FFB-438A-70DF-E6BCA9936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579" y="2954122"/>
            <a:ext cx="1287760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a = 7/3</a:t>
            </a:r>
          </a:p>
          <a:p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b</a:t>
            </a:r>
            <a:r>
              <a:rPr lang="es-ES" b="0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 = 1/3</a:t>
            </a:r>
            <a:endParaRPr lang="es-ES" b="0" dirty="0">
              <a:latin typeface="Abadi" panose="020B0604020104020204" pitchFamily="34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9163E331-0669-54D8-6084-937314957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4408461"/>
            <a:ext cx="504056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Coordenadas de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u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 en la base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B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: (7/3, 1/3)</a:t>
            </a:r>
            <a:endParaRPr lang="es-ES" b="0" dirty="0">
              <a:latin typeface="Abadi" panose="020B0604020104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1DC0D5-6488-D519-11B4-3C56830A7384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Ej15.T7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0230A671-C347-7A4D-6459-ED453D7DA699}"/>
              </a:ext>
            </a:extLst>
          </p:cNvPr>
          <p:cNvCxnSpPr/>
          <p:nvPr/>
        </p:nvCxnSpPr>
        <p:spPr>
          <a:xfrm>
            <a:off x="2843808" y="3218413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8">
            <a:extLst>
              <a:ext uri="{FF2B5EF4-FFF2-40B4-BE49-F238E27FC236}">
                <a16:creationId xmlns:a16="http://schemas.microsoft.com/office/drawing/2014/main" id="{A793DF8B-3416-29AD-F0F9-8CFDBBE1D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2853481"/>
            <a:ext cx="504056" cy="30777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rref</a:t>
            </a:r>
            <a:endParaRPr lang="es-ES" sz="1400" b="0" dirty="0">
              <a:solidFill>
                <a:schemeClr val="tx1">
                  <a:lumMod val="65000"/>
                  <a:lumOff val="3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4ED44D0D-CE12-4281-A04B-F92E4B5A4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1880" y="3550185"/>
            <a:ext cx="128776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a     b</a:t>
            </a:r>
            <a:endParaRPr lang="es-ES" b="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491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8" grpId="0"/>
      <p:bldP spid="11" grpId="0"/>
      <p:bldP spid="1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495635" y="1728308"/>
            <a:ext cx="5362365" cy="26779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Sean las bases </a:t>
            </a:r>
            <a:r>
              <a:rPr lang="es-ES" b="1" u="sng" dirty="0">
                <a:latin typeface="Abadi" panose="020B0604020104020204" pitchFamily="34" charset="0"/>
              </a:rPr>
              <a:t>ordenadas</a:t>
            </a:r>
            <a:r>
              <a:rPr lang="es-ES" dirty="0">
                <a:latin typeface="Abadi" panose="020B0604020104020204" pitchFamily="34" charset="0"/>
              </a:rPr>
              <a:t> para V 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S1 = {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,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 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3,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4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} 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S2 = {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2,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</a:t>
            </a:r>
            <a:r>
              <a:rPr lang="es-ES" b="1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,</a:t>
            </a:r>
            <a:r>
              <a:rPr lang="es-ES" b="1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3,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v</a:t>
            </a:r>
            <a:r>
              <a:rPr lang="es-ES" baseline="-25000" dirty="0">
                <a:solidFill>
                  <a:srgbClr val="002060"/>
                </a:solidFill>
                <a:latin typeface="Abadi" panose="020B0604020104020204" pitchFamily="34" charset="0"/>
              </a:rPr>
              <a:t>4 </a:t>
            </a:r>
            <a:r>
              <a:rPr lang="es-ES" dirty="0">
                <a:solidFill>
                  <a:srgbClr val="002060"/>
                </a:solidFill>
                <a:latin typeface="Abadi" panose="020B0604020104020204" pitchFamily="34" charset="0"/>
              </a:rPr>
              <a:t>}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entonces  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</a:rPr>
              <a:t>S1 </a:t>
            </a:r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  <a:sym typeface="Symbol"/>
              </a:rPr>
              <a:t></a:t>
            </a:r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</a:rPr>
              <a:t> S2 </a:t>
            </a:r>
          </a:p>
          <a:p>
            <a:pPr algn="ctr" eaLnBrk="0" hangingPunct="0">
              <a:lnSpc>
                <a:spcPct val="150000"/>
              </a:lnSpc>
            </a:pPr>
            <a:r>
              <a:rPr lang="es-ES" b="1" dirty="0">
                <a:latin typeface="Abadi" panose="020B0604020104020204" pitchFamily="34" charset="0"/>
              </a:rPr>
              <a:t>coordenadas </a:t>
            </a:r>
            <a:r>
              <a:rPr lang="es-ES" dirty="0">
                <a:latin typeface="Abadi" panose="020B0604020104020204" pitchFamily="34" charset="0"/>
              </a:rPr>
              <a:t>de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u en S1 </a:t>
            </a:r>
            <a:r>
              <a:rPr lang="es-ES" b="1" dirty="0">
                <a:latin typeface="Abadi" panose="020B0604020104020204" pitchFamily="34" charset="0"/>
              </a:rPr>
              <a:t> </a:t>
            </a:r>
            <a:r>
              <a:rPr lang="es-ES" b="1" dirty="0">
                <a:latin typeface="Abadi" panose="020B0604020104020204" pitchFamily="34" charset="0"/>
                <a:sym typeface="Symbol"/>
              </a:rPr>
              <a:t></a:t>
            </a:r>
            <a:r>
              <a:rPr lang="es-ES" b="1" dirty="0">
                <a:latin typeface="Abadi" panose="020B0604020104020204" pitchFamily="34" charset="0"/>
              </a:rPr>
              <a:t>  coordenadas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 de u en S2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819242" y="908720"/>
            <a:ext cx="48943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5C995C"/>
            </a:prstShdw>
          </a:effectLst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" b="0" dirty="0">
                <a:latin typeface="Abadi" panose="020B0604020104020204" pitchFamily="34" charset="0"/>
              </a:rPr>
              <a:t>Las coordenadas de un vector en una base dependen del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orden</a:t>
            </a:r>
            <a:r>
              <a:rPr lang="es-ES" b="0" dirty="0">
                <a:latin typeface="Abadi" panose="020B0604020104020204" pitchFamily="34" charset="0"/>
              </a:rPr>
              <a:t> de los vectores en la base.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792347B-23F5-4003-BD99-A6B1981CF07E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sz="1600" b="1" dirty="0">
                <a:solidFill>
                  <a:srgbClr val="C00000"/>
                </a:solidFill>
                <a:latin typeface="Abadi" panose="020B0604020104020204" pitchFamily="34" charset="0"/>
              </a:rPr>
              <a:t>Coordenadas</a:t>
            </a:r>
            <a:r>
              <a:rPr lang="es-ES_tradnl" sz="1600" b="1" dirty="0">
                <a:latin typeface="Abadi" panose="020B0604020104020204" pitchFamily="34" charset="0"/>
              </a:rPr>
              <a:t> de un vector en una base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7" name="1 Marcador de número de diapositiva">
            <a:extLst>
              <a:ext uri="{FF2B5EF4-FFF2-40B4-BE49-F238E27FC236}">
                <a16:creationId xmlns:a16="http://schemas.microsoft.com/office/drawing/2014/main" id="{4673EA9F-C118-4A4B-9479-1FCE268D3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7926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518944" y="155489"/>
            <a:ext cx="6281114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Calculamos las coordenadas del vector v = (2,3,11,4) en las bases </a:t>
            </a:r>
          </a:p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S1 = { (1,0,1,-1), (0,1,3,2) }  y  S2 = { (0,1,3,2), (1,0,1,-1)}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971600" y="1052736"/>
            <a:ext cx="7937386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se escribe como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CL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de los vectores de </a:t>
            </a:r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S1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y S2 </a:t>
            </a:r>
          </a:p>
          <a:p>
            <a:r>
              <a:rPr lang="es-ES" dirty="0">
                <a:latin typeface="Abadi" panose="020B0604020104020204" pitchFamily="34" charset="0"/>
                <a:sym typeface="Wingdings" pitchFamily="2" charset="2"/>
              </a:rPr>
              <a:t>L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os vectores de S1 y S2 se ponen en columnas siendo la última la del vector  </a:t>
            </a: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</a:t>
            </a:r>
            <a:endParaRPr lang="es-ES" b="0" dirty="0">
              <a:latin typeface="Abadi" panose="020B0604020104020204" pitchFamily="34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183677" y="3965425"/>
            <a:ext cx="2090637" cy="10772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7A5320"/>
            </a:prstShdw>
          </a:effectLst>
        </p:spPr>
        <p:txBody>
          <a:bodyPr wrap="none">
            <a:spAutoFit/>
          </a:bodyPr>
          <a:lstStyle/>
          <a:p>
            <a:pPr algn="ctr"/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c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</a:rPr>
              <a:t>1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= 2; c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</a:rPr>
              <a:t>2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= 3</a:t>
            </a: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; </a:t>
            </a:r>
          </a:p>
          <a:p>
            <a:pPr algn="ctr"/>
            <a:r>
              <a:rPr lang="es-ES" sz="1600" b="0" dirty="0">
                <a:latin typeface="Abadi" panose="020B0604020104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es-ES" sz="1600" b="0" dirty="0">
                <a:latin typeface="Abadi" panose="020B0604020104020204" pitchFamily="34" charset="0"/>
                <a:cs typeface="Arial" panose="020B0604020202020204" pitchFamily="34" charset="0"/>
              </a:rPr>
              <a:t>coordenadas de v </a:t>
            </a:r>
          </a:p>
          <a:p>
            <a:pPr algn="ctr"/>
            <a:r>
              <a:rPr lang="es-ES" sz="1600" b="0" dirty="0">
                <a:latin typeface="Abadi" panose="020B0604020104020204" pitchFamily="34" charset="0"/>
                <a:cs typeface="Arial" panose="020B0604020202020204" pitchFamily="34" charset="0"/>
              </a:rPr>
              <a:t>en la base S1</a:t>
            </a:r>
          </a:p>
          <a:p>
            <a:pPr algn="ctr"/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</a:t>
            </a:r>
            <a:r>
              <a:rPr lang="es-ES" sz="16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S1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= (2, 3)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790127" y="5381976"/>
            <a:ext cx="7454282" cy="7386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999900"/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1400" b="1" u="sng" dirty="0">
                <a:latin typeface="Abadi" panose="020B0604020104020204" pitchFamily="34" charset="0"/>
              </a:rPr>
              <a:t>OjO</a:t>
            </a:r>
            <a:r>
              <a:rPr lang="es-ES" sz="1400" u="sng" dirty="0">
                <a:latin typeface="Abadi" panose="020B0604020104020204" pitchFamily="34" charset="0"/>
              </a:rPr>
              <a:t>: </a:t>
            </a:r>
            <a:r>
              <a:rPr lang="es-ES" sz="1400" b="0" u="sng" dirty="0">
                <a:latin typeface="Abadi" panose="020B0604020104020204" pitchFamily="34" charset="0"/>
              </a:rPr>
              <a:t>No confundir el vector con sus coordenadas</a:t>
            </a:r>
            <a:r>
              <a:rPr lang="es-ES" sz="1400" b="0" dirty="0">
                <a:latin typeface="Abadi" panose="020B0604020104020204" pitchFamily="34" charset="0"/>
              </a:rPr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1400" b="0" dirty="0">
                <a:latin typeface="Abadi" panose="020B0604020104020204" pitchFamily="34" charset="0"/>
              </a:rPr>
              <a:t>vector v=(2,3,11,4), sus coordenadas (2,3) indican cómo se expresa </a:t>
            </a:r>
            <a:r>
              <a:rPr lang="es-ES" sz="1400" b="1" dirty="0">
                <a:latin typeface="Abadi" panose="020B0604020104020204" pitchFamily="34" charset="0"/>
              </a:rPr>
              <a:t>v</a:t>
            </a:r>
            <a:r>
              <a:rPr lang="es-ES" sz="1400" b="0" dirty="0">
                <a:latin typeface="Abadi" panose="020B0604020104020204" pitchFamily="34" charset="0"/>
              </a:rPr>
              <a:t> en CL de los vectores de la base S1.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221122"/>
              </p:ext>
            </p:extLst>
          </p:nvPr>
        </p:nvGraphicFramePr>
        <p:xfrm>
          <a:off x="811078" y="2224261"/>
          <a:ext cx="1367029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43065"/>
              </p:ext>
            </p:extLst>
          </p:nvPr>
        </p:nvGraphicFramePr>
        <p:xfrm>
          <a:off x="2612401" y="2275623"/>
          <a:ext cx="1439037" cy="13542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baseline="0" dirty="0"/>
                        <a:t> 0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1274230" y="1923128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>
                <a:latin typeface="+mn-lt"/>
              </a:rPr>
              <a:t>A1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2907839" y="1949012"/>
            <a:ext cx="7946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err="1">
                <a:latin typeface="+mn-lt"/>
              </a:rPr>
              <a:t>rref</a:t>
            </a:r>
            <a:r>
              <a:rPr lang="es-ES" sz="1400" b="0" dirty="0">
                <a:latin typeface="+mn-lt"/>
              </a:rPr>
              <a:t>(A1) 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5772710" y="1995136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>
                <a:latin typeface="+mn-lt"/>
              </a:rPr>
              <a:t>A2 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7264760" y="1923128"/>
            <a:ext cx="7946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err="1">
                <a:latin typeface="+mn-lt"/>
              </a:rPr>
              <a:t>rref</a:t>
            </a:r>
            <a:r>
              <a:rPr lang="es-ES" sz="1400" b="0" dirty="0">
                <a:latin typeface="+mn-lt"/>
              </a:rPr>
              <a:t>(A2) </a:t>
            </a:r>
          </a:p>
        </p:txBody>
      </p:sp>
      <p:graphicFrame>
        <p:nvGraphicFramePr>
          <p:cNvPr id="27" name="Tab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97714"/>
              </p:ext>
            </p:extLst>
          </p:nvPr>
        </p:nvGraphicFramePr>
        <p:xfrm>
          <a:off x="5259068" y="2283168"/>
          <a:ext cx="1312651" cy="13618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464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64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464"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464">
                <a:tc>
                  <a:txBody>
                    <a:bodyPr/>
                    <a:lstStyle/>
                    <a:p>
                      <a:r>
                        <a:rPr lang="es-ES" sz="1600" baseline="0" dirty="0"/>
                        <a:t> 2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4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" name="Tab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429201"/>
              </p:ext>
            </p:extLst>
          </p:nvPr>
        </p:nvGraphicFramePr>
        <p:xfrm>
          <a:off x="7147782" y="2256228"/>
          <a:ext cx="1312650" cy="13887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199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/>
                        <a:t> 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19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/>
                        <a:t> 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19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199">
                <a:tc>
                  <a:txBody>
                    <a:bodyPr/>
                    <a:lstStyle/>
                    <a:p>
                      <a:r>
                        <a:rPr lang="es-ES" sz="1600" baseline="0" dirty="0"/>
                        <a:t> 0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5222465" y="4079974"/>
            <a:ext cx="2443487" cy="10772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7A5320"/>
            </a:prstShdw>
          </a:effectLst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c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</a:rPr>
              <a:t>1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= 3; c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</a:rPr>
              <a:t>2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= 2; 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  <a:sym typeface="Wingdings" panose="05000000000000000000" pitchFamily="2" charset="2"/>
              </a:rPr>
              <a:t> </a:t>
            </a:r>
            <a:r>
              <a:rPr lang="es-ES" sz="1600" dirty="0">
                <a:latin typeface="Abadi" panose="020B0604020104020204" pitchFamily="34" charset="0"/>
              </a:rPr>
              <a:t>coordenadas de v </a:t>
            </a:r>
          </a:p>
          <a:p>
            <a:pPr algn="ctr"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</a:rPr>
              <a:t>en la base 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</a:rPr>
              <a:t>S2</a:t>
            </a:r>
          </a:p>
          <a:p>
            <a:pPr algn="ctr">
              <a:spcBef>
                <a:spcPts val="0"/>
              </a:spcBef>
            </a:pP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</a:t>
            </a:r>
            <a:r>
              <a:rPr lang="es-ES" sz="16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S2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</a:rPr>
              <a:t>= (3, 2)</a:t>
            </a:r>
          </a:p>
        </p:txBody>
      </p:sp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CE37D3B7-F329-4648-BA70-8D03D5EE6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55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68245E4-732D-CA06-1962-80094E139AEF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Ej16.T7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173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11" grpId="0"/>
      <p:bldP spid="12" grpId="0"/>
      <p:bldP spid="21" grpId="0"/>
      <p:bldP spid="22" grpId="0"/>
      <p:bldP spid="2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527536"/>
            <a:ext cx="8094434" cy="79214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S = { x= (1,-2,0), y = (0,-1,3) z = (1,0,-5) w = (-1,1,0) }. Comprobar que los vectores x, y, z forman base B. Calcular las coordenadas de w respecto de la base B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50053" y="5406315"/>
            <a:ext cx="8094433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&gt; Los vectores de S están expresados en la base canónica de R</a:t>
            </a:r>
            <a:r>
              <a:rPr lang="es-ES" sz="1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</a:p>
          <a:p>
            <a:r>
              <a:rPr lang="es-ES" sz="1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&gt; Para probar que los vectores x, y z forman una base es suficiente probar que son LI ya q son 3 vectores de tamaño 3. 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E</a:t>
            </a:r>
            <a:r>
              <a:rPr lang="es-ES" sz="1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n reducida 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se muestra que son LI ya que el </a:t>
            </a:r>
            <a:r>
              <a:rPr lang="es-ES" sz="16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SEL es SCD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Abadi" panose="020B0604020104020204" pitchFamily="34" charset="0"/>
              <a:sym typeface="Wingdings" pitchFamily="2" charset="2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45153"/>
              </p:ext>
            </p:extLst>
          </p:nvPr>
        </p:nvGraphicFramePr>
        <p:xfrm>
          <a:off x="811078" y="1663362"/>
          <a:ext cx="1367029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379505"/>
              </p:ext>
            </p:extLst>
          </p:nvPr>
        </p:nvGraphicFramePr>
        <p:xfrm>
          <a:off x="2691401" y="1714724"/>
          <a:ext cx="1232528" cy="1015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59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2201330" y="1840487"/>
            <a:ext cx="4900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dirty="0" err="1">
                <a:latin typeface="+mn-lt"/>
              </a:rPr>
              <a:t>rref</a:t>
            </a:r>
            <a:r>
              <a:rPr lang="es-ES" sz="1400" b="0" dirty="0">
                <a:latin typeface="+mn-lt"/>
              </a:rPr>
              <a:t> </a:t>
            </a: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3998182" y="1403597"/>
            <a:ext cx="4334740" cy="1900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7A5320"/>
            </a:prst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Si B = {</a:t>
            </a:r>
            <a:r>
              <a:rPr lang="es-ES" sz="1600" dirty="0" err="1">
                <a:latin typeface="Abadi" panose="020B0604020104020204" pitchFamily="34" charset="0"/>
                <a:cs typeface="Arial" panose="020B0604020202020204" pitchFamily="34" charset="0"/>
              </a:rPr>
              <a:t>x,y,z</a:t>
            </a: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} es base =&gt;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x, y, z son L I =&gt; SEL es SCD =&gt;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coordenadas de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w</a:t>
            </a: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 respecto de B son a, b, c /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sz="1600" dirty="0">
                <a:latin typeface="Abadi" panose="020B0604020104020204" pitchFamily="34" charset="0"/>
                <a:cs typeface="Arial" panose="020B0604020202020204" pitchFamily="34" charset="0"/>
              </a:rPr>
              <a:t>w es CL de x, y, z =&gt;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w = </a:t>
            </a:r>
            <a:r>
              <a:rPr lang="es-ES" sz="1600" b="1" dirty="0" err="1">
                <a:latin typeface="Abadi" panose="020B0604020104020204" pitchFamily="34" charset="0"/>
                <a:cs typeface="Arial" panose="020B0604020202020204" pitchFamily="34" charset="0"/>
              </a:rPr>
              <a:t>ax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 +</a:t>
            </a:r>
            <a:r>
              <a:rPr lang="es-ES" sz="1600" b="1" dirty="0" err="1">
                <a:latin typeface="Abadi" panose="020B0604020104020204" pitchFamily="34" charset="0"/>
                <a:cs typeface="Arial" panose="020B0604020202020204" pitchFamily="34" charset="0"/>
              </a:rPr>
              <a:t>by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 +</a:t>
            </a:r>
            <a:r>
              <a:rPr lang="es-ES" sz="1600" b="1" dirty="0" err="1">
                <a:latin typeface="Abadi" panose="020B0604020104020204" pitchFamily="34" charset="0"/>
                <a:cs typeface="Arial" panose="020B0604020202020204" pitchFamily="34" charset="0"/>
              </a:rPr>
              <a:t>cz</a:t>
            </a:r>
            <a:endParaRPr lang="es-ES" sz="1600" b="1" dirty="0">
              <a:solidFill>
                <a:srgbClr val="B80000"/>
              </a:solidFill>
              <a:latin typeface="Abadi" panose="020B0604020104020204" pitchFamily="34" charset="0"/>
            </a:endParaRPr>
          </a:p>
        </p:txBody>
      </p:sp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CE37D3B7-F329-4648-BA70-8D03D5EE6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56</a:t>
            </a:fld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72A2B6-57D1-3798-9DC6-2BF9DA041FF7}"/>
              </a:ext>
            </a:extLst>
          </p:cNvPr>
          <p:cNvSpPr txBox="1"/>
          <p:nvPr/>
        </p:nvSpPr>
        <p:spPr>
          <a:xfrm>
            <a:off x="2134930" y="3617311"/>
            <a:ext cx="48741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latin typeface="Abadi" panose="020B0604020104020204" pitchFamily="34" charset="0"/>
                <a:sym typeface="Wingdings" pitchFamily="2" charset="2"/>
              </a:rPr>
              <a:t> (-1,1,0)  = a (1,-2,0) + b (</a:t>
            </a:r>
            <a:r>
              <a:rPr lang="es-ES" b="1" dirty="0">
                <a:latin typeface="Abadi" panose="020B0604020104020204" pitchFamily="34" charset="0"/>
                <a:sym typeface="Wingdings" pitchFamily="2" charset="2"/>
              </a:rPr>
              <a:t> 0,-1,3) + c (1,0,-5) </a:t>
            </a:r>
          </a:p>
          <a:p>
            <a:r>
              <a:rPr lang="es-ES" sz="1800" b="1" dirty="0">
                <a:latin typeface="Abadi" panose="020B0604020104020204" pitchFamily="34" charset="0"/>
                <a:sym typeface="Wingdings" pitchFamily="2" charset="2"/>
              </a:rPr>
              <a:t>Resolver SEL =&gt;</a:t>
            </a:r>
            <a:r>
              <a:rPr lang="es-ES" sz="1800" b="0" dirty="0">
                <a:latin typeface="Abadi" panose="020B0604020104020204" pitchFamily="34" charset="0"/>
                <a:sym typeface="Wingdings" pitchFamily="2" charset="2"/>
              </a:rPr>
              <a:t> </a:t>
            </a:r>
            <a:endParaRPr lang="es-ES" sz="1800" b="0" dirty="0">
              <a:latin typeface="Abadi" panose="020B0604020104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0D040DC-54D4-A43F-63A6-6E1DC95BB527}"/>
              </a:ext>
            </a:extLst>
          </p:cNvPr>
          <p:cNvSpPr txBox="1"/>
          <p:nvPr/>
        </p:nvSpPr>
        <p:spPr>
          <a:xfrm>
            <a:off x="1529249" y="4138249"/>
            <a:ext cx="54867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a = 2, </a:t>
            </a:r>
          </a:p>
          <a:p>
            <a:r>
              <a:rPr lang="es-ES" sz="1800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b = -5, </a:t>
            </a:r>
          </a:p>
          <a:p>
            <a:r>
              <a:rPr lang="es-ES" sz="1800" dirty="0">
                <a:solidFill>
                  <a:srgbClr val="FF0000"/>
                </a:solidFill>
                <a:latin typeface="Abadi" panose="020B0604020104020204" pitchFamily="34" charset="0"/>
                <a:sym typeface="Wingdings" pitchFamily="2" charset="2"/>
              </a:rPr>
              <a:t>c = -3 =&gt; (2,-5,-3) : </a:t>
            </a:r>
            <a:r>
              <a:rPr lang="es-ES" sz="1800" dirty="0">
                <a:latin typeface="Abadi" panose="020B0604020104020204" pitchFamily="34" charset="0"/>
                <a:sym typeface="Wingdings" pitchFamily="2" charset="2"/>
              </a:rPr>
              <a:t>coordenadas de w en base B </a:t>
            </a:r>
            <a:endParaRPr lang="es-ES" sz="1800" dirty="0">
              <a:latin typeface="Abadi" panose="020B0604020104020204" pitchFamily="34" charset="0"/>
            </a:endParaRPr>
          </a:p>
        </p:txBody>
      </p:sp>
      <p:cxnSp>
        <p:nvCxnSpPr>
          <p:cNvPr id="5" name="Connector de fletxa recta 4">
            <a:extLst>
              <a:ext uri="{FF2B5EF4-FFF2-40B4-BE49-F238E27FC236}">
                <a16:creationId xmlns:a16="http://schemas.microsoft.com/office/drawing/2014/main" id="{17EAF94A-2E2B-4560-9592-119CE52C8D26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2286000" y="2222562"/>
            <a:ext cx="405401" cy="40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4335021-D2A2-8198-4AEC-328A502DB4A2}"/>
              </a:ext>
            </a:extLst>
          </p:cNvPr>
          <p:cNvCxnSpPr/>
          <p:nvPr/>
        </p:nvCxnSpPr>
        <p:spPr>
          <a:xfrm>
            <a:off x="395536" y="5301208"/>
            <a:ext cx="8352928" cy="0"/>
          </a:xfrm>
          <a:prstGeom prst="line">
            <a:avLst/>
          </a:prstGeom>
          <a:ln w="9525">
            <a:solidFill>
              <a:srgbClr val="FFCC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329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1"/>
      <p:bldP spid="29" grpId="0" animBg="1"/>
      <p:bldP spid="10" grpId="0"/>
      <p:bldP spid="1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24783" y="576557"/>
            <a:ext cx="8094434" cy="79214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dirty="0">
                <a:latin typeface="Abadi" panose="020B0604020104020204" pitchFamily="34" charset="0"/>
              </a:rPr>
              <a:t>B = { x = (-1,2), y = (3,1) } base de R</a:t>
            </a:r>
            <a:r>
              <a:rPr lang="es-ES" sz="1600" b="1" baseline="30000" dirty="0">
                <a:latin typeface="Abadi" panose="020B0604020104020204" pitchFamily="34" charset="0"/>
              </a:rPr>
              <a:t>2</a:t>
            </a:r>
            <a:r>
              <a:rPr lang="es-ES" sz="1600" b="1" dirty="0">
                <a:latin typeface="Abadi" panose="020B0604020104020204" pitchFamily="34" charset="0"/>
              </a:rPr>
              <a:t>. Las coordenadas de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</a:rPr>
              <a:t>v</a:t>
            </a:r>
            <a:r>
              <a:rPr lang="es-ES" sz="1600" b="1" dirty="0">
                <a:latin typeface="Abadi" panose="020B0604020104020204" pitchFamily="34" charset="0"/>
              </a:rPr>
              <a:t> en la base B son (2,1) , calcular las coordenadas de </a:t>
            </a:r>
            <a:r>
              <a:rPr lang="es-ES" sz="1600" b="1" dirty="0">
                <a:solidFill>
                  <a:srgbClr val="FF0000"/>
                </a:solidFill>
                <a:latin typeface="Abadi" panose="020B0604020104020204" pitchFamily="34" charset="0"/>
              </a:rPr>
              <a:t>v</a:t>
            </a:r>
            <a:r>
              <a:rPr lang="es-ES" sz="1600" b="1" dirty="0">
                <a:latin typeface="Abadi" panose="020B0604020104020204" pitchFamily="34" charset="0"/>
              </a:rPr>
              <a:t> respecto de la base canónica de R</a:t>
            </a:r>
            <a:r>
              <a:rPr lang="es-ES" sz="1600" b="1" baseline="30000" dirty="0">
                <a:latin typeface="Abadi" panose="020B0604020104020204" pitchFamily="34" charset="0"/>
              </a:rPr>
              <a:t>2</a:t>
            </a:r>
            <a:endParaRPr lang="es-ES" sz="1600" b="1" dirty="0">
              <a:latin typeface="Abadi" panose="020B0604020104020204" pitchFamily="34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1845104" y="1630233"/>
            <a:ext cx="525525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7A5320"/>
            </a:prstShdw>
          </a:effectLst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v = 2(-1,2) + 1(3,1) = (-2,4) + (3,1) = (1,5)</a:t>
            </a:r>
            <a:endParaRPr lang="es-ES" b="1" dirty="0">
              <a:solidFill>
                <a:srgbClr val="B80000"/>
              </a:solidFill>
              <a:latin typeface="Abadi" panose="020B0604020104020204" pitchFamily="34" charset="0"/>
            </a:endParaRPr>
          </a:p>
        </p:txBody>
      </p:sp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CE37D3B7-F329-4648-BA70-8D03D5EE6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57</a:t>
            </a:fld>
            <a:endParaRPr lang="es-ES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0D040DC-54D4-A43F-63A6-6E1DC95BB527}"/>
              </a:ext>
            </a:extLst>
          </p:cNvPr>
          <p:cNvSpPr txBox="1"/>
          <p:nvPr/>
        </p:nvSpPr>
        <p:spPr>
          <a:xfrm>
            <a:off x="1653972" y="3905357"/>
            <a:ext cx="56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 a = </a:t>
            </a:r>
            <a:r>
              <a:rPr lang="es-ES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, b = 5 coordenadas de </a:t>
            </a:r>
            <a:r>
              <a:rPr lang="es-ES" sz="18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dirty="0">
                <a:solidFill>
                  <a:srgbClr val="EB15CC"/>
                </a:solidFill>
                <a:latin typeface="Abadi" panose="020B0604020104020204" pitchFamily="34" charset="0"/>
                <a:sym typeface="Wingdings" pitchFamily="2" charset="2"/>
              </a:rPr>
              <a:t> en base canónica</a:t>
            </a:r>
            <a:r>
              <a:rPr lang="es-ES" sz="1800" b="0" dirty="0">
                <a:latin typeface="Abadi" panose="020B0604020104020204" pitchFamily="34" charset="0"/>
                <a:sym typeface="Wingdings" pitchFamily="2" charset="2"/>
              </a:rPr>
              <a:t> </a:t>
            </a:r>
            <a:endParaRPr lang="es-ES" sz="1800" b="0" dirty="0">
              <a:latin typeface="Abadi" panose="020B0604020104020204" pitchFamily="34" charset="0"/>
            </a:endParaRPr>
          </a:p>
        </p:txBody>
      </p:sp>
      <p:sp>
        <p:nvSpPr>
          <p:cNvPr id="2" name="Text Box 11">
            <a:extLst>
              <a:ext uri="{FF2B5EF4-FFF2-40B4-BE49-F238E27FC236}">
                <a16:creationId xmlns:a16="http://schemas.microsoft.com/office/drawing/2014/main" id="{F1D8FC92-9BCC-A1B1-3905-280E5A7FB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720" y="2326240"/>
            <a:ext cx="4387703" cy="12950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7A5320"/>
            </a:prst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Ponemos el vector </a:t>
            </a:r>
            <a:r>
              <a:rPr lang="es-ES" b="1" dirty="0">
                <a:latin typeface="Abadi" panose="020B0604020104020204" pitchFamily="34" charset="0"/>
                <a:cs typeface="Arial" panose="020B0604020202020204" pitchFamily="34" charset="0"/>
              </a:rPr>
              <a:t>v </a:t>
            </a: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como CL de los vectores de la base canónica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s-ES" dirty="0">
                <a:latin typeface="Abadi" panose="020B0604020104020204" pitchFamily="34" charset="0"/>
                <a:cs typeface="Arial" panose="020B0604020202020204" pitchFamily="34" charset="0"/>
              </a:rPr>
              <a:t>(1,5)= a(1,0) + b(0,1)</a:t>
            </a:r>
          </a:p>
        </p:txBody>
      </p:sp>
    </p:spTree>
    <p:extLst>
      <p:ext uri="{BB962C8B-B14F-4D97-AF65-F5344CB8AC3E}">
        <p14:creationId xmlns:p14="http://schemas.microsoft.com/office/powerpoint/2010/main" val="27059398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3" grpId="0"/>
      <p:bldP spid="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430136"/>
            <a:ext cx="6876764" cy="2667044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2051720" y="5877272"/>
            <a:ext cx="144016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6A19F7E-1F8F-4C63-92D8-54B570674EEA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sz="1600" b="1" dirty="0">
                <a:solidFill>
                  <a:srgbClr val="C00000"/>
                </a:solidFill>
                <a:latin typeface="Abadi" panose="020B0604020104020204" pitchFamily="34" charset="0"/>
              </a:rPr>
              <a:t>Cambio</a:t>
            </a:r>
            <a:r>
              <a:rPr lang="es-ES_tradnl" sz="1600" b="1" dirty="0">
                <a:latin typeface="Abadi" panose="020B0604020104020204" pitchFamily="34" charset="0"/>
              </a:rPr>
              <a:t> de base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DA975370-F63C-4953-B060-34DF23884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58</a:t>
            </a:fld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8EF369A-E9DC-2DD3-1988-03B3E21E9525}"/>
              </a:ext>
            </a:extLst>
          </p:cNvPr>
          <p:cNvSpPr txBox="1"/>
          <p:nvPr/>
        </p:nvSpPr>
        <p:spPr>
          <a:xfrm>
            <a:off x="539552" y="979750"/>
            <a:ext cx="8064896" cy="2358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lo general, los vectores de R</a:t>
            </a:r>
            <a:r>
              <a:rPr lang="es-ES" kern="0" baseline="300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expresan como CL de una base canónica formada por los vectores unitarios.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kern="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ES" kern="0" baseline="30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son {</a:t>
            </a:r>
            <a:r>
              <a:rPr lang="es-ES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=(1, 0); </a:t>
            </a:r>
            <a:r>
              <a:rPr lang="es-ES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=(0, 1)} y en</a:t>
            </a:r>
            <a:r>
              <a:rPr lang="es-ES" kern="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ES" kern="0" baseline="300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ES" kern="0" baseline="30000" dirty="0"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=(1, 0, 0); </a:t>
            </a:r>
            <a:r>
              <a:rPr lang="es-ES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=(0, 1, 0); </a:t>
            </a:r>
            <a:r>
              <a:rPr lang="es-ES" b="1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=(0, 0, 1)}, </a:t>
            </a:r>
            <a:r>
              <a:rPr lang="es-ES" kern="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kern="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Algunas veces es conveniente usar otras bases, por ej., cuando se analiza el movimiento de un objeto en un plano inclinado debido a la acción de una o más fuerzas; en estos casos, el uso de un sistema de coordenadas rotado facilita la solución del problema.</a:t>
            </a:r>
            <a:endParaRPr lang="es-ES" kern="100" dirty="0">
              <a:effectLst/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23975"/>
      </p:ext>
    </p:extLst>
  </p:cSld>
  <p:clrMapOvr>
    <a:masterClrMapping/>
  </p:clrMapOvr>
  <p:transition spd="slow">
    <p:wip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3131840" y="1996046"/>
            <a:ext cx="2313454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</a:t>
            </a:r>
            <a:r>
              <a:rPr lang="es-ES" sz="24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 </a:t>
            </a:r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= </a:t>
            </a:r>
            <a:r>
              <a:rPr lang="es-ES" sz="2400" b="1" dirty="0" err="1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sz="2400" b="1" baseline="-25000" dirty="0" err="1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</a:t>
            </a:r>
            <a:r>
              <a:rPr lang="es-ES" sz="24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  <a:r>
              <a:rPr lang="es-ES" sz="24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  </a:t>
            </a:r>
            <a:r>
              <a:rPr lang="es-ES" sz="24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</a:t>
            </a:r>
            <a:r>
              <a:rPr lang="es-ES" sz="24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T</a:t>
            </a:r>
            <a:endParaRPr lang="es-ES" sz="2400" baseline="-25000" dirty="0">
              <a:latin typeface="Abadi" panose="020B0604020104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411760" y="2825245"/>
            <a:ext cx="3960440" cy="18490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4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sz="24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sz="24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</a:t>
            </a:r>
            <a:r>
              <a:rPr lang="es-ES" sz="24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s-ES" b="1" dirty="0">
                <a:solidFill>
                  <a:srgbClr val="FF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&gt;&gt; </a:t>
            </a:r>
          </a:p>
          <a:p>
            <a:pPr algn="ctr"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matriz de transición</a:t>
            </a:r>
          </a:p>
          <a:p>
            <a:pPr algn="ctr"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que cambia las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coordenadas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 de vectores de la base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T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 a la base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11760" y="6021288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6A19F7E-1F8F-4C63-92D8-54B570674EEA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s-ES_tradnl" sz="1600" b="1" dirty="0">
                <a:solidFill>
                  <a:srgbClr val="C00000"/>
                </a:solidFill>
                <a:latin typeface="Abadi" panose="020B0604020104020204" pitchFamily="34" charset="0"/>
              </a:rPr>
              <a:t>Cambio</a:t>
            </a:r>
            <a:r>
              <a:rPr lang="es-ES_tradnl" sz="1600" b="1" dirty="0">
                <a:latin typeface="Abadi" panose="020B0604020104020204" pitchFamily="34" charset="0"/>
              </a:rPr>
              <a:t> de base</a:t>
            </a:r>
            <a:endParaRPr lang="es-ES" sz="1600" dirty="0">
              <a:latin typeface="Abadi" panose="020B0604020104020204" pitchFamily="34" charset="0"/>
            </a:endParaRPr>
          </a:p>
        </p:txBody>
      </p:sp>
      <p:sp>
        <p:nvSpPr>
          <p:cNvPr id="11" name="1 Marcador de número de diapositiva">
            <a:extLst>
              <a:ext uri="{FF2B5EF4-FFF2-40B4-BE49-F238E27FC236}">
                <a16:creationId xmlns:a16="http://schemas.microsoft.com/office/drawing/2014/main" id="{DA975370-F63C-4953-B060-34DF23884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59</a:t>
            </a:fld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FE6E8A9-514F-4268-9DD5-26569B44E2D9}"/>
              </a:ext>
            </a:extLst>
          </p:cNvPr>
          <p:cNvSpPr txBox="1"/>
          <p:nvPr/>
        </p:nvSpPr>
        <p:spPr>
          <a:xfrm>
            <a:off x="539552" y="982181"/>
            <a:ext cx="80648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Un </a:t>
            </a:r>
            <a:r>
              <a:rPr lang="es-ES" b="1" dirty="0">
                <a:latin typeface="Abadi" panose="020B0604020104020204" pitchFamily="34" charset="0"/>
              </a:rPr>
              <a:t>cambio de base</a:t>
            </a:r>
            <a:r>
              <a:rPr lang="es-ES" dirty="0">
                <a:latin typeface="Abadi" panose="020B0604020104020204" pitchFamily="34" charset="0"/>
              </a:rPr>
              <a:t> es una aplicación entre dos </a:t>
            </a:r>
            <a:r>
              <a:rPr lang="es-ES" b="1" dirty="0">
                <a:latin typeface="Abadi" panose="020B0604020104020204" pitchFamily="34" charset="0"/>
              </a:rPr>
              <a:t>EV</a:t>
            </a:r>
            <a:r>
              <a:rPr lang="es-ES" dirty="0">
                <a:latin typeface="Abadi" panose="020B0604020104020204" pitchFamily="34" charset="0"/>
              </a:rPr>
              <a:t> que permite relacionar entre sí las coordenadas de un vector expresadas respecto a dos bases distintas</a:t>
            </a:r>
          </a:p>
        </p:txBody>
      </p:sp>
    </p:spTree>
    <p:extLst>
      <p:ext uri="{BB962C8B-B14F-4D97-AF65-F5344CB8AC3E}">
        <p14:creationId xmlns:p14="http://schemas.microsoft.com/office/powerpoint/2010/main" val="321351972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691680" y="548680"/>
            <a:ext cx="5040560" cy="43141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2000" b="0" dirty="0">
                <a:latin typeface="Abadi" panose="020B0604020104020204" pitchFamily="34" charset="0"/>
              </a:rPr>
              <a:t>Sea </a:t>
            </a:r>
            <a:r>
              <a:rPr lang="es-ES" sz="2000" b="1" dirty="0">
                <a:latin typeface="Abadi" panose="020B0604020104020204" pitchFamily="34" charset="0"/>
              </a:rPr>
              <a:t>V</a:t>
            </a:r>
            <a:r>
              <a:rPr lang="es-ES" sz="2000" b="0" dirty="0">
                <a:latin typeface="Abadi" panose="020B0604020104020204" pitchFamily="34" charset="0"/>
              </a:rPr>
              <a:t> un </a:t>
            </a:r>
            <a:r>
              <a:rPr lang="es-ES" sz="2000" b="1" dirty="0">
                <a:latin typeface="Abadi" panose="020B0604020104020204" pitchFamily="34" charset="0"/>
              </a:rPr>
              <a:t>EV</a:t>
            </a:r>
            <a:r>
              <a:rPr lang="es-ES" sz="2000" dirty="0">
                <a:latin typeface="Abadi" panose="020B0604020104020204" pitchFamily="34" charset="0"/>
              </a:rPr>
              <a:t>,</a:t>
            </a:r>
            <a:r>
              <a:rPr lang="es-ES" sz="2000" b="0" dirty="0">
                <a:latin typeface="Abadi" panose="020B0604020104020204" pitchFamily="34" charset="0"/>
              </a:rPr>
              <a:t> </a:t>
            </a:r>
          </a:p>
          <a:p>
            <a:pPr algn="ctr">
              <a:lnSpc>
                <a:spcPct val="200000"/>
              </a:lnSpc>
            </a:pPr>
            <a:r>
              <a:rPr lang="es-ES" sz="2000" b="1" dirty="0">
                <a:solidFill>
                  <a:srgbClr val="B80000"/>
                </a:solidFill>
                <a:latin typeface="Abadi" panose="020B0604020104020204" pitchFamily="34" charset="0"/>
              </a:rPr>
              <a:t>S</a:t>
            </a:r>
            <a:r>
              <a:rPr lang="es-ES" sz="2000" b="0" dirty="0">
                <a:latin typeface="Abadi" panose="020B0604020104020204" pitchFamily="34" charset="0"/>
              </a:rPr>
              <a:t> es un </a:t>
            </a:r>
            <a:r>
              <a:rPr lang="es-ES" sz="2000" b="1" dirty="0">
                <a:highlight>
                  <a:srgbClr val="FFFF00"/>
                </a:highlight>
                <a:latin typeface="Abadi" panose="020B0604020104020204" pitchFamily="34" charset="0"/>
              </a:rPr>
              <a:t>subespacio vectorial </a:t>
            </a:r>
            <a:r>
              <a:rPr lang="es-ES" sz="2000" b="0" dirty="0">
                <a:latin typeface="Abadi" panose="020B0604020104020204" pitchFamily="34" charset="0"/>
              </a:rPr>
              <a:t>de V </a:t>
            </a:r>
            <a:endParaRPr lang="es-ES" sz="2000" b="1" dirty="0">
              <a:latin typeface="Abadi" panose="020B0604020104020204" pitchFamily="34" charset="0"/>
              <a:sym typeface="Wingdings" panose="05000000000000000000" pitchFamily="2" charset="2"/>
            </a:endParaRPr>
          </a:p>
          <a:p>
            <a:pPr algn="ctr">
              <a:lnSpc>
                <a:spcPct val="200000"/>
              </a:lnSpc>
            </a:pPr>
            <a:r>
              <a:rPr lang="es-ES" sz="2000" b="0" dirty="0">
                <a:latin typeface="Abadi" panose="020B0604020104020204" pitchFamily="34" charset="0"/>
              </a:rPr>
              <a:t>Si </a:t>
            </a:r>
            <a:r>
              <a:rPr lang="es-ES" sz="2000" b="1" dirty="0">
                <a:solidFill>
                  <a:srgbClr val="B80000"/>
                </a:solidFill>
                <a:latin typeface="Abadi" panose="020B0604020104020204" pitchFamily="34" charset="0"/>
              </a:rPr>
              <a:t>S</a:t>
            </a:r>
            <a:r>
              <a:rPr lang="es-ES" sz="2000" b="0" dirty="0">
                <a:latin typeface="Abadi" panose="020B0604020104020204" pitchFamily="34" charset="0"/>
              </a:rPr>
              <a:t> </a:t>
            </a:r>
          </a:p>
          <a:p>
            <a:pPr marL="342900" indent="-342900" algn="ctr">
              <a:lnSpc>
                <a:spcPct val="200000"/>
              </a:lnSpc>
              <a:buFontTx/>
              <a:buChar char="-"/>
            </a:pPr>
            <a:r>
              <a:rPr lang="es-ES" sz="2000" dirty="0">
                <a:latin typeface="Abadi" panose="020B0604020104020204" pitchFamily="34" charset="0"/>
              </a:rPr>
              <a:t>E</a:t>
            </a:r>
            <a:r>
              <a:rPr lang="es-ES" sz="2000" b="0" dirty="0">
                <a:latin typeface="Abadi" panose="020B0604020104020204" pitchFamily="34" charset="0"/>
              </a:rPr>
              <a:t>s un </a:t>
            </a:r>
            <a:r>
              <a:rPr lang="es-ES" sz="2000" b="0" u="sng" dirty="0">
                <a:latin typeface="Abadi" panose="020B0604020104020204" pitchFamily="34" charset="0"/>
              </a:rPr>
              <a:t>subconjunto</a:t>
            </a:r>
            <a:r>
              <a:rPr lang="es-ES" sz="2000" b="0" dirty="0">
                <a:latin typeface="Abadi" panose="020B0604020104020204" pitchFamily="34" charset="0"/>
              </a:rPr>
              <a:t> no vacío de</a:t>
            </a:r>
            <a:r>
              <a:rPr lang="es-ES" sz="2000" b="1" dirty="0">
                <a:latin typeface="Abadi" panose="020B0604020104020204" pitchFamily="34" charset="0"/>
              </a:rPr>
              <a:t> V.</a:t>
            </a:r>
            <a:endParaRPr lang="es-ES" sz="2000" dirty="0">
              <a:latin typeface="Abadi" panose="020B0604020104020204" pitchFamily="34" charset="0"/>
            </a:endParaRPr>
          </a:p>
          <a:p>
            <a:pPr marL="342900" indent="-342900" algn="ctr">
              <a:lnSpc>
                <a:spcPct val="200000"/>
              </a:lnSpc>
              <a:buFontTx/>
              <a:buChar char="-"/>
            </a:pPr>
            <a:r>
              <a:rPr lang="es-ES" sz="2000" dirty="0">
                <a:latin typeface="Abadi" panose="020B0604020104020204" pitchFamily="34" charset="0"/>
              </a:rPr>
              <a:t>C</a:t>
            </a:r>
            <a:r>
              <a:rPr lang="es-ES" sz="2000" b="0" dirty="0">
                <a:latin typeface="Abadi" panose="020B0604020104020204" pitchFamily="34" charset="0"/>
              </a:rPr>
              <a:t>ontiene el </a:t>
            </a:r>
            <a:r>
              <a:rPr lang="es-ES" sz="2000" b="1" dirty="0">
                <a:latin typeface="Abadi" panose="020B0604020104020204" pitchFamily="34" charset="0"/>
              </a:rPr>
              <a:t>vector 0 </a:t>
            </a:r>
          </a:p>
          <a:p>
            <a:pPr marL="342900" indent="-342900" algn="ctr">
              <a:lnSpc>
                <a:spcPct val="200000"/>
              </a:lnSpc>
              <a:buFontTx/>
              <a:buChar char="-"/>
            </a:pPr>
            <a:r>
              <a:rPr lang="es-ES" sz="2000" dirty="0">
                <a:latin typeface="Abadi" panose="020B0604020104020204" pitchFamily="34" charset="0"/>
              </a:rPr>
              <a:t>Sus</a:t>
            </a:r>
            <a:r>
              <a:rPr lang="es-ES" sz="2000" b="1" dirty="0">
                <a:latin typeface="Abadi" panose="020B0604020104020204" pitchFamily="34" charset="0"/>
              </a:rPr>
              <a:t> </a:t>
            </a:r>
            <a:r>
              <a:rPr lang="es-ES" sz="2000" b="0" dirty="0">
                <a:latin typeface="Abadi" panose="020B0604020104020204" pitchFamily="34" charset="0"/>
              </a:rPr>
              <a:t>elementos se pueden </a:t>
            </a:r>
            <a:r>
              <a:rPr lang="es-ES" sz="2000" b="1" dirty="0">
                <a:latin typeface="Abadi" panose="020B0604020104020204" pitchFamily="34" charset="0"/>
              </a:rPr>
              <a:t>sumar y multiplicar por un escalar</a:t>
            </a:r>
            <a:endParaRPr lang="es-ES" sz="2000" dirty="0">
              <a:latin typeface="Abadi" panose="020B0604020104020204" pitchFamily="34" charset="0"/>
            </a:endParaRPr>
          </a:p>
        </p:txBody>
      </p:sp>
      <p:sp>
        <p:nvSpPr>
          <p:cNvPr id="10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42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539552" y="1196752"/>
            <a:ext cx="8029400" cy="3788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Dadas dos bases  T = {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w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w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2,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…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w</a:t>
            </a:r>
            <a:r>
              <a:rPr lang="es-ES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}  y  S = {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1,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v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2,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…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v</a:t>
            </a:r>
            <a:r>
              <a:rPr lang="es-ES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</a:t>
            </a:r>
            <a:r>
              <a:rPr lang="es-ES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}   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Para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calcular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la matriz de transición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</a:t>
            </a:r>
            <a:r>
              <a:rPr lang="es-ES" dirty="0">
                <a:solidFill>
                  <a:srgbClr val="007A37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  </a:t>
            </a:r>
            <a:r>
              <a:rPr lang="es-ES" dirty="0">
                <a:latin typeface="Abadi" panose="020B0604020104020204" pitchFamily="34" charset="0"/>
                <a:sym typeface="Symbol" panose="05050102010706020507" pitchFamily="18" charset="2"/>
              </a:rPr>
              <a:t>de la base T a la base S se hace</a:t>
            </a:r>
            <a:r>
              <a:rPr lang="es-ES" dirty="0">
                <a:solidFill>
                  <a:srgbClr val="007A37"/>
                </a:solidFill>
                <a:latin typeface="Abadi" panose="020B0604020104020204" pitchFamily="34" charset="0"/>
                <a:sym typeface="Symbol" panose="05050102010706020507" pitchFamily="18" charset="2"/>
              </a:rPr>
              <a:t>:</a:t>
            </a:r>
          </a:p>
          <a:p>
            <a:pPr>
              <a:lnSpc>
                <a:spcPct val="150000"/>
              </a:lnSpc>
            </a:pPr>
            <a:endParaRPr lang="es-ES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Paso 1.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Se calculan las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coordenadas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</a:t>
            </a:r>
            <a:r>
              <a:rPr lang="es-ES" b="1" dirty="0" err="1">
                <a:solidFill>
                  <a:srgbClr val="C00000"/>
                </a:solidFill>
                <a:latin typeface="Abadi" panose="020B0604020104020204" pitchFamily="34" charset="0"/>
              </a:rPr>
              <a:t>w</a:t>
            </a:r>
            <a:r>
              <a:rPr lang="es-ES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j</a:t>
            </a:r>
            <a:r>
              <a:rPr lang="es-ES" b="1" baseline="-25000" dirty="0">
                <a:solidFill>
                  <a:srgbClr val="C00000"/>
                </a:solidFill>
                <a:latin typeface="Abadi" panose="020B0604020104020204" pitchFamily="34" charset="0"/>
              </a:rPr>
              <a:t>,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(j = 1,…n) respecto a la base S.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Para ello se expresa el vector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w</a:t>
            </a:r>
            <a:r>
              <a:rPr lang="es-ES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j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como CL de los vectores de S: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</a:rPr>
              <a:t>w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</a:rPr>
              <a:t>j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= c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1j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c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2j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+… 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c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nj</a:t>
            </a:r>
            <a:r>
              <a:rPr lang="es-ES" b="1" dirty="0" err="1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b="1" baseline="-25000" dirty="0" err="1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n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,  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j = 1,2,…n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y se determinan los valores de c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1j 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por Gauss-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Jordan</a:t>
            </a:r>
            <a:endParaRPr lang="es-ES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s-ES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</a:rPr>
              <a:t>Paso 2.</a:t>
            </a:r>
            <a:r>
              <a:rPr lang="es-ES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Para cada ecuación </a:t>
            </a:r>
            <a:r>
              <a:rPr lang="es-E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w</a:t>
            </a:r>
            <a:r>
              <a:rPr lang="es-ES" b="1" baseline="-25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j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se forma una matriz y se reduce.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es-ES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C31929-10E4-4F77-923C-A43A3FFAB223}"/>
              </a:ext>
            </a:extLst>
          </p:cNvPr>
          <p:cNvSpPr txBox="1"/>
          <p:nvPr/>
        </p:nvSpPr>
        <p:spPr>
          <a:xfrm flipH="1">
            <a:off x="1842500" y="216978"/>
            <a:ext cx="6113876" cy="5053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Procedimiento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para calcular la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matriz de transición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sz="20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sz="20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</a:t>
            </a:r>
            <a:endParaRPr lang="es-ES" sz="2000" dirty="0">
              <a:solidFill>
                <a:srgbClr val="007A37"/>
              </a:solidFill>
              <a:latin typeface="Abadi" panose="020B0604020104020204" pitchFamily="34" charset="0"/>
            </a:endParaRPr>
          </a:p>
        </p:txBody>
      </p:sp>
      <p:sp>
        <p:nvSpPr>
          <p:cNvPr id="6" name="1 Marcador de número de diapositiva">
            <a:extLst>
              <a:ext uri="{FF2B5EF4-FFF2-40B4-BE49-F238E27FC236}">
                <a16:creationId xmlns:a16="http://schemas.microsoft.com/office/drawing/2014/main" id="{4CB07E9C-5FEC-4C50-9F0B-1B1931A526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8123488"/>
      </p:ext>
    </p:extLst>
  </p:cSld>
  <p:clrMapOvr>
    <a:masterClrMapping/>
  </p:clrMapOvr>
  <p:transition spd="slow">
    <p:wip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971600" y="498158"/>
            <a:ext cx="8028363" cy="33855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r>
              <a:rPr lang="es-ES" sz="1600" b="1" dirty="0">
                <a:latin typeface="Abadi" panose="020B0604020104020204" pitchFamily="34" charset="0"/>
              </a:rPr>
              <a:t>Calcula matriz de transición </a:t>
            </a:r>
            <a:r>
              <a:rPr lang="es-ES" sz="1600" b="1" dirty="0"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sz="1600" b="1" baseline="-25000" dirty="0"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 </a:t>
            </a:r>
            <a:r>
              <a:rPr lang="es-ES" sz="1600" b="1" dirty="0">
                <a:latin typeface="Abadi" panose="020B0604020104020204" pitchFamily="34" charset="0"/>
              </a:rPr>
              <a:t>/ T = {w</a:t>
            </a:r>
            <a:r>
              <a:rPr lang="es-ES" sz="1600" b="1" baseline="-25000" dirty="0">
                <a:latin typeface="Abadi" panose="020B0604020104020204" pitchFamily="34" charset="0"/>
              </a:rPr>
              <a:t>1,</a:t>
            </a:r>
            <a:r>
              <a:rPr lang="es-ES" sz="1600" b="1" dirty="0">
                <a:latin typeface="Abadi" panose="020B0604020104020204" pitchFamily="34" charset="0"/>
              </a:rPr>
              <a:t> w</a:t>
            </a:r>
            <a:r>
              <a:rPr lang="es-ES" sz="1600" b="1" baseline="-25000" dirty="0">
                <a:latin typeface="Abadi" panose="020B0604020104020204" pitchFamily="34" charset="0"/>
              </a:rPr>
              <a:t>2,</a:t>
            </a:r>
            <a:r>
              <a:rPr lang="es-ES" sz="1600" b="1" dirty="0">
                <a:latin typeface="Abadi" panose="020B0604020104020204" pitchFamily="34" charset="0"/>
              </a:rPr>
              <a:t> w</a:t>
            </a:r>
            <a:r>
              <a:rPr lang="es-ES" sz="1600" b="1" baseline="-25000" dirty="0">
                <a:latin typeface="Abadi" panose="020B0604020104020204" pitchFamily="34" charset="0"/>
              </a:rPr>
              <a:t>3 </a:t>
            </a:r>
            <a:r>
              <a:rPr lang="es-ES" sz="1600" b="1" dirty="0">
                <a:latin typeface="Abadi" panose="020B0604020104020204" pitchFamily="34" charset="0"/>
              </a:rPr>
              <a:t>},  S = {v</a:t>
            </a:r>
            <a:r>
              <a:rPr lang="es-ES" sz="1600" b="1" baseline="-25000" dirty="0">
                <a:latin typeface="Abadi" panose="020B0604020104020204" pitchFamily="34" charset="0"/>
              </a:rPr>
              <a:t>1,</a:t>
            </a:r>
            <a:r>
              <a:rPr lang="es-ES" sz="1600" b="1" dirty="0">
                <a:latin typeface="Abadi" panose="020B0604020104020204" pitchFamily="34" charset="0"/>
              </a:rPr>
              <a:t> v</a:t>
            </a:r>
            <a:r>
              <a:rPr lang="es-ES" sz="1600" b="1" baseline="-25000" dirty="0">
                <a:latin typeface="Abadi" panose="020B0604020104020204" pitchFamily="34" charset="0"/>
              </a:rPr>
              <a:t>2</a:t>
            </a:r>
            <a:r>
              <a:rPr lang="es-ES" sz="1600" b="1" dirty="0">
                <a:latin typeface="Abadi" panose="020B0604020104020204" pitchFamily="34" charset="0"/>
              </a:rPr>
              <a:t>, v</a:t>
            </a:r>
            <a:r>
              <a:rPr lang="es-ES" sz="1600" b="1" baseline="-25000" dirty="0">
                <a:latin typeface="Abadi" panose="020B0604020104020204" pitchFamily="34" charset="0"/>
              </a:rPr>
              <a:t>3 </a:t>
            </a:r>
            <a:r>
              <a:rPr lang="es-ES" sz="1600" b="1" dirty="0">
                <a:latin typeface="Abadi" panose="020B0604020104020204" pitchFamily="34" charset="0"/>
              </a:rPr>
              <a:t>}  bases para R</a:t>
            </a:r>
            <a:r>
              <a:rPr lang="es-ES" sz="1600" b="1" baseline="30000" dirty="0">
                <a:latin typeface="Abadi" panose="020B0604020104020204" pitchFamily="34" charset="0"/>
              </a:rPr>
              <a:t>3</a:t>
            </a:r>
            <a:endParaRPr lang="es-ES" sz="1600" b="1" dirty="0">
              <a:latin typeface="Abadi" panose="020B0604020104020204" pitchFamily="34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755576" y="990020"/>
            <a:ext cx="6984776" cy="705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s-ES" sz="1600" dirty="0">
                <a:latin typeface="Abadi" panose="020B0604020104020204" pitchFamily="34" charset="0"/>
              </a:rPr>
              <a:t>		v</a:t>
            </a:r>
            <a:r>
              <a:rPr lang="es-ES" sz="1600" baseline="-25000" dirty="0">
                <a:latin typeface="Abadi" panose="020B0604020104020204" pitchFamily="34" charset="0"/>
              </a:rPr>
              <a:t>1</a:t>
            </a:r>
            <a:r>
              <a:rPr lang="es-ES" sz="1600" dirty="0">
                <a:latin typeface="Abadi" panose="020B0604020104020204" pitchFamily="34" charset="0"/>
              </a:rPr>
              <a:t>= (2,0,1),     v</a:t>
            </a:r>
            <a:r>
              <a:rPr lang="es-ES" sz="1600" baseline="-25000" dirty="0">
                <a:latin typeface="Abadi" panose="020B0604020104020204" pitchFamily="34" charset="0"/>
              </a:rPr>
              <a:t>2</a:t>
            </a:r>
            <a:r>
              <a:rPr lang="es-ES" sz="1600" dirty="0">
                <a:latin typeface="Abadi" panose="020B0604020104020204" pitchFamily="34" charset="0"/>
              </a:rPr>
              <a:t>= (1,2,0)     v</a:t>
            </a:r>
            <a:r>
              <a:rPr lang="es-ES" sz="1600" baseline="-25000" dirty="0">
                <a:latin typeface="Abadi" panose="020B0604020104020204" pitchFamily="34" charset="0"/>
              </a:rPr>
              <a:t>3</a:t>
            </a:r>
            <a:r>
              <a:rPr lang="es-ES" sz="1600" dirty="0">
                <a:latin typeface="Abadi" panose="020B0604020104020204" pitchFamily="34" charset="0"/>
              </a:rPr>
              <a:t>= (1,1,1)</a:t>
            </a:r>
          </a:p>
          <a:p>
            <a:pPr>
              <a:lnSpc>
                <a:spcPct val="130000"/>
              </a:lnSpc>
            </a:pPr>
            <a:r>
              <a:rPr lang="es-ES" sz="1600" dirty="0">
                <a:latin typeface="Abadi" panose="020B0604020104020204" pitchFamily="34" charset="0"/>
              </a:rPr>
              <a:t>		w</a:t>
            </a:r>
            <a:r>
              <a:rPr lang="es-ES" sz="1600" baseline="-25000" dirty="0">
                <a:latin typeface="Abadi" panose="020B0604020104020204" pitchFamily="34" charset="0"/>
              </a:rPr>
              <a:t>1</a:t>
            </a:r>
            <a:r>
              <a:rPr lang="es-ES" sz="1600" dirty="0">
                <a:latin typeface="Abadi" panose="020B0604020104020204" pitchFamily="34" charset="0"/>
              </a:rPr>
              <a:t>= (6,3,3),    w</a:t>
            </a:r>
            <a:r>
              <a:rPr lang="es-ES" sz="1600" baseline="-25000" dirty="0">
                <a:latin typeface="Abadi" panose="020B0604020104020204" pitchFamily="34" charset="0"/>
              </a:rPr>
              <a:t>2</a:t>
            </a:r>
            <a:r>
              <a:rPr lang="es-ES" sz="1600" dirty="0">
                <a:latin typeface="Abadi" panose="020B0604020104020204" pitchFamily="34" charset="0"/>
              </a:rPr>
              <a:t>= (4,-1,3)   w</a:t>
            </a:r>
            <a:r>
              <a:rPr lang="es-ES" sz="1600" baseline="-25000" dirty="0">
                <a:latin typeface="Abadi" panose="020B0604020104020204" pitchFamily="34" charset="0"/>
              </a:rPr>
              <a:t>3</a:t>
            </a:r>
            <a:r>
              <a:rPr lang="es-ES" sz="1600" dirty="0">
                <a:latin typeface="Abadi" panose="020B0604020104020204" pitchFamily="34" charset="0"/>
              </a:rPr>
              <a:t>= (5,5,2)</a:t>
            </a:r>
          </a:p>
        </p:txBody>
      </p:sp>
      <p:graphicFrame>
        <p:nvGraphicFramePr>
          <p:cNvPr id="5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712913"/>
              </p:ext>
            </p:extLst>
          </p:nvPr>
        </p:nvGraphicFramePr>
        <p:xfrm>
          <a:off x="972971" y="4419639"/>
          <a:ext cx="1726821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CuadroTexto 10"/>
          <p:cNvSpPr txBox="1"/>
          <p:nvPr/>
        </p:nvSpPr>
        <p:spPr>
          <a:xfrm>
            <a:off x="1070820" y="3965574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graphicFrame>
        <p:nvGraphicFramePr>
          <p:cNvPr id="11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23536"/>
              </p:ext>
            </p:extLst>
          </p:nvPr>
        </p:nvGraphicFramePr>
        <p:xfrm>
          <a:off x="3603346" y="4398257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CuadroTexto 10"/>
          <p:cNvSpPr txBox="1"/>
          <p:nvPr/>
        </p:nvSpPr>
        <p:spPr>
          <a:xfrm>
            <a:off x="3735117" y="3965574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graphicFrame>
        <p:nvGraphicFramePr>
          <p:cNvPr id="1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775741"/>
              </p:ext>
            </p:extLst>
          </p:nvPr>
        </p:nvGraphicFramePr>
        <p:xfrm>
          <a:off x="6195633" y="4418002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CuadroTexto 10"/>
          <p:cNvSpPr txBox="1"/>
          <p:nvPr/>
        </p:nvSpPr>
        <p:spPr>
          <a:xfrm>
            <a:off x="6327404" y="3985319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67B12D5-20EF-4683-A9C3-04AFF8F1D939}"/>
              </a:ext>
            </a:extLst>
          </p:cNvPr>
          <p:cNvSpPr txBox="1"/>
          <p:nvPr/>
        </p:nvSpPr>
        <p:spPr>
          <a:xfrm>
            <a:off x="724606" y="3450486"/>
            <a:ext cx="78078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</a:rPr>
              <a:t>Paso 2.</a:t>
            </a:r>
            <a:r>
              <a:rPr lang="es-ES" sz="16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Para cada ecuación se forman matrices</a:t>
            </a:r>
            <a:endParaRPr lang="es-E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1 Marcador de número de diapositiva">
            <a:extLst>
              <a:ext uri="{FF2B5EF4-FFF2-40B4-BE49-F238E27FC236}">
                <a16:creationId xmlns:a16="http://schemas.microsoft.com/office/drawing/2014/main" id="{967BE751-D35E-4D8D-BEAF-1BF4A1A33D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61</a:t>
            </a:fld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AD99A4C-51C4-00DA-6D76-13B77DDB31A6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Ej17.T7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B60F1BC-5882-79CB-F842-41EA756C143F}"/>
              </a:ext>
            </a:extLst>
          </p:cNvPr>
          <p:cNvSpPr txBox="1"/>
          <p:nvPr/>
        </p:nvSpPr>
        <p:spPr>
          <a:xfrm>
            <a:off x="708694" y="1813800"/>
            <a:ext cx="7440917" cy="1500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</a:rPr>
              <a:t>Paso 1</a:t>
            </a:r>
            <a:r>
              <a:rPr lang="es-ES" sz="18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Los vectores</a:t>
            </a:r>
            <a:r>
              <a:rPr lang="es-ES" sz="18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sz="1800" b="1" dirty="0" err="1">
                <a:solidFill>
                  <a:srgbClr val="C00000"/>
                </a:solidFill>
                <a:latin typeface="Abadi" panose="020B0604020104020204" pitchFamily="34" charset="0"/>
              </a:rPr>
              <a:t>w</a:t>
            </a:r>
            <a:r>
              <a:rPr lang="es-ES" sz="1800" b="1" baseline="-25000" dirty="0" err="1">
                <a:solidFill>
                  <a:srgbClr val="C00000"/>
                </a:solidFill>
                <a:latin typeface="Abadi" panose="020B0604020104020204" pitchFamily="34" charset="0"/>
              </a:rPr>
              <a:t>j</a:t>
            </a:r>
            <a:r>
              <a:rPr lang="es-ES" sz="18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sz="18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de T se expresan como CL de los vectores de S:</a:t>
            </a:r>
          </a:p>
          <a:p>
            <a:pPr>
              <a:lnSpc>
                <a:spcPct val="130000"/>
              </a:lnSpc>
            </a:pPr>
            <a:r>
              <a:rPr lang="es-ES" sz="18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es-ES" sz="18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</a:rPr>
              <a:t>w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1 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= a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a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a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sz="18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 </a:t>
            </a:r>
          </a:p>
          <a:p>
            <a:pPr>
              <a:lnSpc>
                <a:spcPct val="130000"/>
              </a:lnSpc>
            </a:pP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</a:rPr>
              <a:t>		w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2 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= b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b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b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endParaRPr lang="es-ES" sz="180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sym typeface="Wingdings" pitchFamily="2" charset="2"/>
            </a:endParaRPr>
          </a:p>
          <a:p>
            <a:pPr>
              <a:lnSpc>
                <a:spcPct val="130000"/>
              </a:lnSpc>
            </a:pP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</a:rPr>
              <a:t>		w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</a:rPr>
              <a:t>3 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= c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c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c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sz="1800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800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903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8" grpId="0"/>
      <p:bldP spid="21" grpId="0"/>
      <p:bldP spid="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623424"/>
              </p:ext>
            </p:extLst>
          </p:nvPr>
        </p:nvGraphicFramePr>
        <p:xfrm>
          <a:off x="3131840" y="4367376"/>
          <a:ext cx="1224136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 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-1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CuadroTexto 10"/>
          <p:cNvSpPr txBox="1"/>
          <p:nvPr/>
        </p:nvSpPr>
        <p:spPr>
          <a:xfrm>
            <a:off x="2145276" y="4568835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>
                <a:solidFill>
                  <a:srgbClr val="B80000"/>
                </a:solidFill>
                <a:cs typeface="Arial" panose="020B0604020202020204" pitchFamily="34" charset="0"/>
              </a:rPr>
              <a:t>P</a:t>
            </a:r>
            <a:r>
              <a:rPr lang="es-ES" sz="1600" b="1" baseline="-25000" dirty="0">
                <a:solidFill>
                  <a:srgbClr val="B80000"/>
                </a:solidFill>
                <a:cs typeface="Arial" panose="020B0604020202020204" pitchFamily="34" charset="0"/>
              </a:rPr>
              <a:t> s </a:t>
            </a:r>
            <a:r>
              <a:rPr lang="es-ES" sz="1600" b="1" baseline="-25000" dirty="0">
                <a:solidFill>
                  <a:srgbClr val="B80000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 T</a:t>
            </a:r>
            <a:endParaRPr lang="es-ES" sz="1600" b="1" dirty="0">
              <a:latin typeface="+mn-lt"/>
            </a:endParaRPr>
          </a:p>
        </p:txBody>
      </p:sp>
      <p:sp>
        <p:nvSpPr>
          <p:cNvPr id="35" name="CuadroTexto 10"/>
          <p:cNvSpPr txBox="1"/>
          <p:nvPr/>
        </p:nvSpPr>
        <p:spPr>
          <a:xfrm>
            <a:off x="4547256" y="4532927"/>
            <a:ext cx="2539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Matriz de transición </a:t>
            </a:r>
            <a:r>
              <a:rPr lang="es-ES" sz="1600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P</a:t>
            </a:r>
            <a:r>
              <a:rPr lang="es-ES" sz="16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sz="1600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</a:t>
            </a:r>
            <a:r>
              <a:rPr lang="es-ES" sz="1600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ES" sz="1600" dirty="0">
                <a:solidFill>
                  <a:srgbClr val="0070C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de la base T a la base S</a:t>
            </a:r>
            <a:endParaRPr lang="es-ES" sz="16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31" name="Tabla 6">
            <a:extLst>
              <a:ext uri="{FF2B5EF4-FFF2-40B4-BE49-F238E27FC236}">
                <a16:creationId xmlns:a16="http://schemas.microsoft.com/office/drawing/2014/main" id="{285D802A-525F-4D77-9B9A-D97E3141E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28030"/>
              </p:ext>
            </p:extLst>
          </p:nvPr>
        </p:nvGraphicFramePr>
        <p:xfrm>
          <a:off x="972971" y="2701264"/>
          <a:ext cx="1726821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a 6">
            <a:extLst>
              <a:ext uri="{FF2B5EF4-FFF2-40B4-BE49-F238E27FC236}">
                <a16:creationId xmlns:a16="http://schemas.microsoft.com/office/drawing/2014/main" id="{0F5E8D6A-7DFC-4A64-99EA-46DC6EE62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966932"/>
              </p:ext>
            </p:extLst>
          </p:nvPr>
        </p:nvGraphicFramePr>
        <p:xfrm>
          <a:off x="3637268" y="2701264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 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-1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a 6">
            <a:extLst>
              <a:ext uri="{FF2B5EF4-FFF2-40B4-BE49-F238E27FC236}">
                <a16:creationId xmlns:a16="http://schemas.microsoft.com/office/drawing/2014/main" id="{D74F0B3E-A144-485D-8B35-C3593B926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336307"/>
              </p:ext>
            </p:extLst>
          </p:nvPr>
        </p:nvGraphicFramePr>
        <p:xfrm>
          <a:off x="6229555" y="2721009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Tabla 6">
            <a:extLst>
              <a:ext uri="{FF2B5EF4-FFF2-40B4-BE49-F238E27FC236}">
                <a16:creationId xmlns:a16="http://schemas.microsoft.com/office/drawing/2014/main" id="{9B1F3B0A-27F3-4A45-945B-418EA287F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278297"/>
              </p:ext>
            </p:extLst>
          </p:nvPr>
        </p:nvGraphicFramePr>
        <p:xfrm>
          <a:off x="972971" y="1228586"/>
          <a:ext cx="1726821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CuadroTexto 10">
            <a:extLst>
              <a:ext uri="{FF2B5EF4-FFF2-40B4-BE49-F238E27FC236}">
                <a16:creationId xmlns:a16="http://schemas.microsoft.com/office/drawing/2014/main" id="{0F6EAC91-5965-48A3-9313-A4FA5E4642DF}"/>
              </a:ext>
            </a:extLst>
          </p:cNvPr>
          <p:cNvSpPr txBox="1"/>
          <p:nvPr/>
        </p:nvSpPr>
        <p:spPr>
          <a:xfrm>
            <a:off x="1070820" y="774521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graphicFrame>
        <p:nvGraphicFramePr>
          <p:cNvPr id="36" name="Tabla 6">
            <a:extLst>
              <a:ext uri="{FF2B5EF4-FFF2-40B4-BE49-F238E27FC236}">
                <a16:creationId xmlns:a16="http://schemas.microsoft.com/office/drawing/2014/main" id="{A47C83E1-489A-451E-B91D-48EF3A16E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833285"/>
              </p:ext>
            </p:extLst>
          </p:nvPr>
        </p:nvGraphicFramePr>
        <p:xfrm>
          <a:off x="3603346" y="1207204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CuadroTexto 10">
            <a:extLst>
              <a:ext uri="{FF2B5EF4-FFF2-40B4-BE49-F238E27FC236}">
                <a16:creationId xmlns:a16="http://schemas.microsoft.com/office/drawing/2014/main" id="{C6EDE881-08DA-490D-9331-DD4553A5D5EE}"/>
              </a:ext>
            </a:extLst>
          </p:cNvPr>
          <p:cNvSpPr txBox="1"/>
          <p:nvPr/>
        </p:nvSpPr>
        <p:spPr>
          <a:xfrm>
            <a:off x="3735117" y="774521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graphicFrame>
        <p:nvGraphicFramePr>
          <p:cNvPr id="47" name="Tabla 6">
            <a:extLst>
              <a:ext uri="{FF2B5EF4-FFF2-40B4-BE49-F238E27FC236}">
                <a16:creationId xmlns:a16="http://schemas.microsoft.com/office/drawing/2014/main" id="{F3D41346-41A9-488B-AF7C-79811715A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13970"/>
              </p:ext>
            </p:extLst>
          </p:nvPr>
        </p:nvGraphicFramePr>
        <p:xfrm>
          <a:off x="6195633" y="1226949"/>
          <a:ext cx="172682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8" name="CuadroTexto 10">
            <a:extLst>
              <a:ext uri="{FF2B5EF4-FFF2-40B4-BE49-F238E27FC236}">
                <a16:creationId xmlns:a16="http://schemas.microsoft.com/office/drawing/2014/main" id="{8F95E2B3-D5D4-411D-83A7-DB681B04CCE4}"/>
              </a:ext>
            </a:extLst>
          </p:cNvPr>
          <p:cNvSpPr txBox="1"/>
          <p:nvPr/>
        </p:nvSpPr>
        <p:spPr>
          <a:xfrm>
            <a:off x="6327404" y="794266"/>
            <a:ext cx="1314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latin typeface="Abadi" panose="020B0604020104020204" pitchFamily="34" charset="0"/>
              </a:rPr>
              <a:t>[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 v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| w</a:t>
            </a:r>
            <a:r>
              <a:rPr lang="es-ES" sz="1400" b="1" baseline="-25000" dirty="0">
                <a:latin typeface="Abadi" panose="020B0604020104020204" pitchFamily="34" charset="0"/>
                <a:sym typeface="Wingdings" pitchFamily="2" charset="2"/>
              </a:rPr>
              <a:t>3 </a:t>
            </a:r>
            <a:r>
              <a:rPr lang="es-ES" sz="1400" b="1" dirty="0">
                <a:latin typeface="Abadi" panose="020B0604020104020204" pitchFamily="34" charset="0"/>
                <a:sym typeface="Wingdings" pitchFamily="2" charset="2"/>
              </a:rPr>
              <a:t>] </a:t>
            </a:r>
            <a:endParaRPr lang="es-ES" sz="1400" b="0" dirty="0">
              <a:latin typeface="Abadi" panose="020B0604020104020204" pitchFamily="34" charset="0"/>
            </a:endParaRPr>
          </a:p>
        </p:txBody>
      </p:sp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3FDD7D0B-E54F-401C-83E7-F9232C841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62</a:t>
            </a:fld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F2AB631-B345-60C5-3C2C-42FB2563DEB4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Ej17.T7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1831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2" grpId="0"/>
      <p:bldP spid="40" grpId="0"/>
      <p:bldP spid="4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734980"/>
              </p:ext>
            </p:extLst>
          </p:nvPr>
        </p:nvGraphicFramePr>
        <p:xfrm>
          <a:off x="2843808" y="4430358"/>
          <a:ext cx="1315255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1109382" y="570040"/>
            <a:ext cx="650530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Dado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v = (4,-9,5) </a:t>
            </a:r>
            <a:r>
              <a:rPr lang="es-ES" dirty="0">
                <a:latin typeface="Abadi" panose="020B0604020104020204" pitchFamily="34" charset="0"/>
              </a:rPr>
              <a:t>calcula sus coordenadas en la base T anterior </a:t>
            </a:r>
          </a:p>
          <a:p>
            <a:r>
              <a:rPr lang="es-ES" sz="1800" dirty="0">
                <a:latin typeface="Abadi" panose="020B0604020104020204" pitchFamily="34" charset="0"/>
              </a:rPr>
              <a:t>w</a:t>
            </a:r>
            <a:r>
              <a:rPr lang="es-ES" sz="1800" baseline="-25000" dirty="0">
                <a:latin typeface="Abadi" panose="020B0604020104020204" pitchFamily="34" charset="0"/>
              </a:rPr>
              <a:t>1</a:t>
            </a:r>
            <a:r>
              <a:rPr lang="es-ES" sz="1800" dirty="0">
                <a:latin typeface="Abadi" panose="020B0604020104020204" pitchFamily="34" charset="0"/>
              </a:rPr>
              <a:t>= (6,3,3),    w</a:t>
            </a:r>
            <a:r>
              <a:rPr lang="es-ES" sz="1800" baseline="-25000" dirty="0">
                <a:latin typeface="Abadi" panose="020B0604020104020204" pitchFamily="34" charset="0"/>
              </a:rPr>
              <a:t>2</a:t>
            </a:r>
            <a:r>
              <a:rPr lang="es-ES" sz="1800" dirty="0">
                <a:latin typeface="Abadi" panose="020B0604020104020204" pitchFamily="34" charset="0"/>
              </a:rPr>
              <a:t>= (4,-1,3)   w</a:t>
            </a:r>
            <a:r>
              <a:rPr lang="es-ES" sz="1800" baseline="-25000" dirty="0">
                <a:latin typeface="Abadi" panose="020B0604020104020204" pitchFamily="34" charset="0"/>
              </a:rPr>
              <a:t>3</a:t>
            </a:r>
            <a:r>
              <a:rPr lang="es-ES" sz="1800" dirty="0">
                <a:latin typeface="Abadi" panose="020B0604020104020204" pitchFamily="34" charset="0"/>
              </a:rPr>
              <a:t>= (5,5,2)</a:t>
            </a:r>
            <a:r>
              <a:rPr lang="es-ES" dirty="0">
                <a:latin typeface="Abadi" panose="020B0604020104020204" pitchFamily="34" charset="0"/>
              </a:rPr>
              <a:t>  y luego en la base S </a:t>
            </a:r>
          </a:p>
          <a:p>
            <a:r>
              <a:rPr lang="es-ES" dirty="0">
                <a:latin typeface="Abadi" panose="020B0604020104020204" pitchFamily="34" charset="0"/>
              </a:rPr>
              <a:t>v</a:t>
            </a:r>
            <a:r>
              <a:rPr lang="es-ES" baseline="-25000" dirty="0">
                <a:latin typeface="Abadi" panose="020B0604020104020204" pitchFamily="34" charset="0"/>
              </a:rPr>
              <a:t>1</a:t>
            </a:r>
            <a:r>
              <a:rPr lang="es-ES" dirty="0">
                <a:latin typeface="Abadi" panose="020B0604020104020204" pitchFamily="34" charset="0"/>
              </a:rPr>
              <a:t>= (2,0,1),     v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dirty="0">
                <a:latin typeface="Abadi" panose="020B0604020104020204" pitchFamily="34" charset="0"/>
              </a:rPr>
              <a:t>= (1,2,0)     v</a:t>
            </a:r>
            <a:r>
              <a:rPr lang="es-ES" baseline="-25000" dirty="0">
                <a:latin typeface="Abadi" panose="020B0604020104020204" pitchFamily="34" charset="0"/>
              </a:rPr>
              <a:t>3</a:t>
            </a:r>
            <a:r>
              <a:rPr lang="es-ES" dirty="0">
                <a:latin typeface="Abadi" panose="020B0604020104020204" pitchFamily="34" charset="0"/>
              </a:rPr>
              <a:t>= (1,1,1)</a:t>
            </a:r>
          </a:p>
          <a:p>
            <a:endParaRPr lang="es-ES_tradnl" dirty="0">
              <a:latin typeface="Abadi" panose="020B0604020104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27013" y="1879260"/>
            <a:ext cx="4681091" cy="1502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s-ES" dirty="0">
                <a:latin typeface="Abadi" panose="020B0604020104020204" pitchFamily="34" charset="0"/>
              </a:rPr>
              <a:t>Vector v = (4,-9,5) en base T =&gt;</a:t>
            </a:r>
          </a:p>
          <a:p>
            <a:pPr>
              <a:lnSpc>
                <a:spcPct val="130000"/>
              </a:lnSpc>
            </a:pPr>
            <a:r>
              <a:rPr lang="es-ES" dirty="0">
                <a:latin typeface="Abadi" panose="020B0604020104020204" pitchFamily="34" charset="0"/>
              </a:rPr>
              <a:t>	 v =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a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a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a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               =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1(6,3,3) + 2(4,-1,3) - 2(5,5,2) </a:t>
            </a:r>
          </a:p>
          <a:p>
            <a:pPr>
              <a:lnSpc>
                <a:spcPct val="130000"/>
              </a:lnSpc>
            </a:pPr>
            <a:r>
              <a:rPr lang="es-ES" dirty="0">
                <a:latin typeface="Abadi" panose="020B0604020104020204" pitchFamily="34" charset="0"/>
              </a:rPr>
              <a:t>                 =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+ 2w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 - 2w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3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sym typeface="Wingdings" pitchFamily="2" charset="2"/>
              </a:rPr>
              <a:t>   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661138" y="4560770"/>
            <a:ext cx="2398695" cy="42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 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S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= P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 s 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 T  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[v] </a:t>
            </a:r>
            <a:r>
              <a:rPr lang="es-ES" b="1" baseline="-25000" dirty="0">
                <a:solidFill>
                  <a:srgbClr val="B80000"/>
                </a:solidFill>
                <a:latin typeface="Abadi" panose="020B0604020104020204" pitchFamily="34" charset="0"/>
                <a:cs typeface="Arial" panose="020B0604020202020204" pitchFamily="34" charset="0"/>
              </a:rPr>
              <a:t>T </a:t>
            </a:r>
            <a:r>
              <a:rPr lang="es-ES" dirty="0">
                <a:latin typeface="Abadi" panose="020B0604020104020204" pitchFamily="34" charset="0"/>
              </a:rPr>
              <a:t>= </a:t>
            </a:r>
            <a:endParaRPr lang="es-ES" baseline="-25000" dirty="0">
              <a:latin typeface="Abadi" panose="020B0604020104020204" pitchFamily="34" charset="0"/>
            </a:endParaRPr>
          </a:p>
        </p:txBody>
      </p:sp>
      <p:graphicFrame>
        <p:nvGraphicFramePr>
          <p:cNvPr id="36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664984"/>
              </p:ext>
            </p:extLst>
          </p:nvPr>
        </p:nvGraphicFramePr>
        <p:xfrm>
          <a:off x="4355976" y="4428086"/>
          <a:ext cx="36004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14 Rectángulo"/>
          <p:cNvSpPr/>
          <p:nvPr/>
        </p:nvSpPr>
        <p:spPr>
          <a:xfrm>
            <a:off x="4846253" y="470346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=</a:t>
            </a:r>
            <a:endParaRPr lang="es-ES_tradnl" dirty="0">
              <a:latin typeface="Abadi" panose="020B0604020104020204" pitchFamily="34" charset="0"/>
            </a:endParaRPr>
          </a:p>
        </p:txBody>
      </p:sp>
      <p:graphicFrame>
        <p:nvGraphicFramePr>
          <p:cNvPr id="39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282171"/>
              </p:ext>
            </p:extLst>
          </p:nvPr>
        </p:nvGraphicFramePr>
        <p:xfrm>
          <a:off x="5292080" y="4365104"/>
          <a:ext cx="360040" cy="1051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1">
                <a:tc>
                  <a:txBody>
                    <a:bodyPr/>
                    <a:lstStyle/>
                    <a:p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 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1">
                <a:tc>
                  <a:txBody>
                    <a:bodyPr/>
                    <a:lstStyle/>
                    <a:p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-5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1">
                <a:tc>
                  <a:txBody>
                    <a:bodyPr/>
                    <a:lstStyle/>
                    <a:p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 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25 Rectángulo"/>
          <p:cNvSpPr/>
          <p:nvPr/>
        </p:nvSpPr>
        <p:spPr>
          <a:xfrm>
            <a:off x="5762963" y="2446018"/>
            <a:ext cx="1624163" cy="369332"/>
          </a:xfrm>
          <a:prstGeom prst="rect">
            <a:avLst/>
          </a:prstGeom>
          <a:ln>
            <a:solidFill>
              <a:srgbClr val="FFCC00"/>
            </a:solidFill>
          </a:ln>
        </p:spPr>
        <p:txBody>
          <a:bodyPr wrap="none">
            <a:spAutoFit/>
          </a:bodyPr>
          <a:lstStyle/>
          <a:p>
            <a:r>
              <a:rPr lang="es-ES" b="1" dirty="0">
                <a:latin typeface="Abadi" panose="020B0604020104020204" pitchFamily="34" charset="0"/>
              </a:rPr>
              <a:t>[v]</a:t>
            </a:r>
            <a:r>
              <a:rPr lang="es-ES" b="1" baseline="-25000" dirty="0">
                <a:latin typeface="Abadi" panose="020B0604020104020204" pitchFamily="34" charset="0"/>
              </a:rPr>
              <a:t>T</a:t>
            </a:r>
            <a:r>
              <a:rPr lang="es-ES" b="1" dirty="0">
                <a:latin typeface="Abadi" panose="020B0604020104020204" pitchFamily="34" charset="0"/>
              </a:rPr>
              <a:t> = </a:t>
            </a:r>
            <a:r>
              <a:rPr lang="es-ES" dirty="0">
                <a:latin typeface="Abadi" panose="020B0604020104020204" pitchFamily="34" charset="0"/>
              </a:rPr>
              <a:t>(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1, 2, -2)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6012160" y="4983322"/>
            <a:ext cx="1835759" cy="369332"/>
          </a:xfrm>
          <a:prstGeom prst="rect">
            <a:avLst/>
          </a:prstGeom>
          <a:ln>
            <a:solidFill>
              <a:srgbClr val="FFCC00"/>
            </a:solidFill>
          </a:ln>
        </p:spPr>
        <p:txBody>
          <a:bodyPr wrap="none">
            <a:spAutoFit/>
          </a:bodyPr>
          <a:lstStyle/>
          <a:p>
            <a:r>
              <a:rPr lang="es-ES" b="1" dirty="0">
                <a:latin typeface="Abadi" panose="020B0604020104020204" pitchFamily="34" charset="0"/>
              </a:rPr>
              <a:t>  [v]</a:t>
            </a:r>
            <a:r>
              <a:rPr lang="es-ES" b="1" baseline="-25000" dirty="0">
                <a:latin typeface="Abadi" panose="020B0604020104020204" pitchFamily="34" charset="0"/>
              </a:rPr>
              <a:t>S</a:t>
            </a:r>
            <a:r>
              <a:rPr lang="es-ES" b="1" dirty="0">
                <a:latin typeface="Abadi" panose="020B0604020104020204" pitchFamily="34" charset="0"/>
              </a:rPr>
              <a:t> = </a:t>
            </a:r>
            <a:r>
              <a:rPr lang="es-ES" dirty="0">
                <a:latin typeface="Abadi" panose="020B0604020104020204" pitchFamily="34" charset="0"/>
              </a:rPr>
              <a:t>(</a:t>
            </a:r>
            <a:r>
              <a:rPr lang="es-ES" b="1" dirty="0">
                <a:solidFill>
                  <a:srgbClr val="B80000"/>
                </a:solidFill>
                <a:latin typeface="Abadi" panose="020B0604020104020204" pitchFamily="34" charset="0"/>
                <a:sym typeface="Wingdings" pitchFamily="2" charset="2"/>
              </a:rPr>
              <a:t>4, -5, 1)</a:t>
            </a:r>
          </a:p>
        </p:txBody>
      </p:sp>
      <p:sp>
        <p:nvSpPr>
          <p:cNvPr id="19" name="3 Rectángulo">
            <a:extLst>
              <a:ext uri="{FF2B5EF4-FFF2-40B4-BE49-F238E27FC236}">
                <a16:creationId xmlns:a16="http://schemas.microsoft.com/office/drawing/2014/main" id="{F62F786A-968A-4189-BA12-67B1E0CE0769}"/>
              </a:ext>
            </a:extLst>
          </p:cNvPr>
          <p:cNvSpPr/>
          <p:nvPr/>
        </p:nvSpPr>
        <p:spPr>
          <a:xfrm>
            <a:off x="661138" y="3818976"/>
            <a:ext cx="3425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Coordenadas de v en la base S : </a:t>
            </a:r>
            <a:endParaRPr lang="es-ES_tradnl" dirty="0">
              <a:latin typeface="Abadi" panose="020B0604020104020204" pitchFamily="34" charset="0"/>
            </a:endParaRPr>
          </a:p>
        </p:txBody>
      </p:sp>
      <p:sp>
        <p:nvSpPr>
          <p:cNvPr id="13" name="1 Marcador de número de diapositiva">
            <a:extLst>
              <a:ext uri="{FF2B5EF4-FFF2-40B4-BE49-F238E27FC236}">
                <a16:creationId xmlns:a16="http://schemas.microsoft.com/office/drawing/2014/main" id="{1E237943-797E-48D6-AC0D-BA07F79CF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63</a:t>
            </a:fld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6A3554C-2E43-6D5A-FFB8-60363B6E97D7}"/>
              </a:ext>
            </a:extLst>
          </p:cNvPr>
          <p:cNvSpPr txBox="1"/>
          <p:nvPr/>
        </p:nvSpPr>
        <p:spPr>
          <a:xfrm>
            <a:off x="92707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Ej18.T7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173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1" grpId="0"/>
      <p:bldP spid="26" grpId="0" animBg="1"/>
      <p:bldP spid="43" grpId="0" animBg="1"/>
      <p:bldP spid="19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E7BC602-D771-4A39-8A47-D4C5736DF58F}"/>
              </a:ext>
            </a:extLst>
          </p:cNvPr>
          <p:cNvSpPr txBox="1"/>
          <p:nvPr/>
        </p:nvSpPr>
        <p:spPr>
          <a:xfrm>
            <a:off x="1326050" y="714703"/>
            <a:ext cx="49685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dirty="0">
                <a:latin typeface="Abadi" panose="020B0604020104020204" pitchFamily="34" charset="0"/>
              </a:rPr>
              <a:t>S</a:t>
            </a:r>
            <a:r>
              <a:rPr lang="es-ES" dirty="0">
                <a:effectLst/>
                <a:latin typeface="Abadi" panose="020B0604020104020204" pitchFamily="34" charset="0"/>
              </a:rPr>
              <a:t>ean las bases B1 y B2 de un EV.</a:t>
            </a:r>
          </a:p>
          <a:p>
            <a:pPr algn="l"/>
            <a:r>
              <a:rPr lang="es-ES" dirty="0">
                <a:latin typeface="Abadi" panose="020B0604020104020204" pitchFamily="34" charset="0"/>
              </a:rPr>
              <a:t>C la matriz de cambio de base de B1 a B2.</a:t>
            </a:r>
            <a:r>
              <a:rPr lang="es-ES" dirty="0">
                <a:effectLst/>
                <a:latin typeface="Abadi" panose="020B0604020104020204" pitchFamily="34" charset="0"/>
              </a:rPr>
              <a:t> </a:t>
            </a:r>
          </a:p>
          <a:p>
            <a:pPr algn="l"/>
            <a:endParaRPr lang="es-ES" dirty="0">
              <a:latin typeface="Abadi" panose="020B0604020104020204" pitchFamily="34" charset="0"/>
            </a:endParaRPr>
          </a:p>
          <a:p>
            <a:pPr algn="l"/>
            <a:r>
              <a:rPr lang="es-ES" dirty="0">
                <a:latin typeface="Abadi" panose="020B0604020104020204" pitchFamily="34" charset="0"/>
              </a:rPr>
              <a:t>Sea el vector </a:t>
            </a:r>
            <a:r>
              <a:rPr lang="es-ES" b="1" dirty="0">
                <a:latin typeface="Abadi" panose="020B0604020104020204" pitchFamily="34" charset="0"/>
              </a:rPr>
              <a:t>u</a:t>
            </a:r>
            <a:r>
              <a:rPr lang="es-ES" b="1" dirty="0">
                <a:effectLst/>
                <a:latin typeface="Abadi" panose="020B0604020104020204" pitchFamily="34" charset="0"/>
              </a:rPr>
              <a:t> = (a, 1, b)</a:t>
            </a:r>
            <a:r>
              <a:rPr lang="es-ES" dirty="0">
                <a:effectLst/>
                <a:latin typeface="Abadi" panose="020B0604020104020204" pitchFamily="34" charset="0"/>
              </a:rPr>
              <a:t> / a, b </a:t>
            </a:r>
            <a:r>
              <a:rPr lang="es-ES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dirty="0">
                <a:effectLst/>
                <a:latin typeface="Abadi" panose="020B0604020104020204" pitchFamily="34" charset="0"/>
              </a:rPr>
              <a:t> R</a:t>
            </a:r>
          </a:p>
          <a:p>
            <a:pPr algn="l"/>
            <a:r>
              <a:rPr lang="es-ES" dirty="0">
                <a:effectLst/>
                <a:latin typeface="Abadi" panose="020B0604020104020204" pitchFamily="34" charset="0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 </a:t>
            </a:r>
          </a:p>
          <a:p>
            <a:pPr algn="l"/>
            <a:r>
              <a:rPr lang="es-ES" dirty="0">
                <a:effectLst/>
                <a:latin typeface="Abadi" panose="020B0604020104020204" pitchFamily="34" charset="0"/>
              </a:rPr>
              <a:t>Calcula las coordenades de </a:t>
            </a:r>
            <a:r>
              <a:rPr lang="es-ES" b="1" dirty="0">
                <a:effectLst/>
                <a:latin typeface="Abadi" panose="020B0604020104020204" pitchFamily="34" charset="0"/>
              </a:rPr>
              <a:t>u</a:t>
            </a:r>
            <a:r>
              <a:rPr lang="es-ES" dirty="0">
                <a:effectLst/>
                <a:latin typeface="Abadi" panose="020B0604020104020204" pitchFamily="34" charset="0"/>
              </a:rPr>
              <a:t> en la base B2</a:t>
            </a:r>
            <a:br>
              <a:rPr lang="es-ES" dirty="0">
                <a:effectLst/>
                <a:latin typeface="Abadi" panose="020B0604020104020204" pitchFamily="34" charset="0"/>
              </a:rPr>
            </a:br>
            <a:endParaRPr lang="es-ES" dirty="0">
              <a:effectLst/>
              <a:latin typeface="Abadi" panose="020B0604020104020204" pitchFamily="34" charset="0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91E873F-14D0-4254-AA9B-7B471E5E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312394"/>
              </p:ext>
            </p:extLst>
          </p:nvPr>
        </p:nvGraphicFramePr>
        <p:xfrm>
          <a:off x="7073169" y="1484784"/>
          <a:ext cx="1315255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-2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86045B9B-1AE2-4C4A-AC6C-886DAD2682F8}"/>
              </a:ext>
            </a:extLst>
          </p:cNvPr>
          <p:cNvSpPr txBox="1"/>
          <p:nvPr/>
        </p:nvSpPr>
        <p:spPr>
          <a:xfrm>
            <a:off x="5886400" y="1737194"/>
            <a:ext cx="1349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dirty="0">
                <a:effectLst/>
                <a:latin typeface="Abadi" panose="020B0604020104020204" pitchFamily="34" charset="0"/>
              </a:rPr>
              <a:t>C </a:t>
            </a:r>
            <a:r>
              <a:rPr lang="es-ES" b="1" baseline="-25000" dirty="0">
                <a:effectLst/>
                <a:latin typeface="Abadi" panose="020B0604020104020204" pitchFamily="34" charset="0"/>
              </a:rPr>
              <a:t>B1 -&gt; B2</a:t>
            </a:r>
            <a:r>
              <a:rPr lang="es-ES" dirty="0">
                <a:effectLst/>
                <a:latin typeface="Abadi" panose="020B0604020104020204" pitchFamily="34" charset="0"/>
              </a:rPr>
              <a:t> = 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E170F5-7014-4CE6-626C-331510057AAD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Ej19.T7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2E4FA367-BB31-F276-D592-72E8D8912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2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E7BC602-D771-4A39-8A47-D4C5736DF58F}"/>
              </a:ext>
            </a:extLst>
          </p:cNvPr>
          <p:cNvSpPr txBox="1"/>
          <p:nvPr/>
        </p:nvSpPr>
        <p:spPr>
          <a:xfrm>
            <a:off x="1326050" y="714703"/>
            <a:ext cx="49685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dirty="0">
                <a:latin typeface="Abadi" panose="020B0604020104020204" pitchFamily="34" charset="0"/>
              </a:rPr>
              <a:t>S</a:t>
            </a:r>
            <a:r>
              <a:rPr lang="es-ES" dirty="0">
                <a:effectLst/>
                <a:latin typeface="Abadi" panose="020B0604020104020204" pitchFamily="34" charset="0"/>
              </a:rPr>
              <a:t>ean las bases B1 y B2 de un EV.</a:t>
            </a:r>
          </a:p>
          <a:p>
            <a:pPr algn="l"/>
            <a:r>
              <a:rPr lang="es-ES" dirty="0">
                <a:latin typeface="Abadi" panose="020B0604020104020204" pitchFamily="34" charset="0"/>
              </a:rPr>
              <a:t>C la matriz de cambio de base de B1 a B2.</a:t>
            </a:r>
            <a:r>
              <a:rPr lang="es-ES" dirty="0">
                <a:effectLst/>
                <a:latin typeface="Abadi" panose="020B0604020104020204" pitchFamily="34" charset="0"/>
              </a:rPr>
              <a:t> </a:t>
            </a:r>
          </a:p>
          <a:p>
            <a:pPr algn="l"/>
            <a:endParaRPr lang="es-ES" dirty="0">
              <a:latin typeface="Abadi" panose="020B0604020104020204" pitchFamily="34" charset="0"/>
            </a:endParaRPr>
          </a:p>
          <a:p>
            <a:pPr algn="l"/>
            <a:r>
              <a:rPr lang="es-ES" dirty="0">
                <a:latin typeface="Abadi" panose="020B0604020104020204" pitchFamily="34" charset="0"/>
              </a:rPr>
              <a:t>Sea el vector </a:t>
            </a:r>
            <a:r>
              <a:rPr lang="es-ES" b="1" dirty="0">
                <a:latin typeface="Abadi" panose="020B0604020104020204" pitchFamily="34" charset="0"/>
              </a:rPr>
              <a:t>u</a:t>
            </a:r>
            <a:r>
              <a:rPr lang="es-ES" b="1" dirty="0">
                <a:effectLst/>
                <a:latin typeface="Abadi" panose="020B0604020104020204" pitchFamily="34" charset="0"/>
              </a:rPr>
              <a:t> = (a, 1, b)</a:t>
            </a:r>
            <a:r>
              <a:rPr lang="es-ES" dirty="0">
                <a:effectLst/>
                <a:latin typeface="Abadi" panose="020B0604020104020204" pitchFamily="34" charset="0"/>
              </a:rPr>
              <a:t> / a, b </a:t>
            </a:r>
            <a:r>
              <a:rPr lang="es-ES" dirty="0">
                <a:latin typeface="Abadi" panose="020B0604020104020204" pitchFamily="34" charset="0"/>
                <a:sym typeface="Symbol" panose="05050102010706020507" pitchFamily="18" charset="2"/>
              </a:rPr>
              <a:t></a:t>
            </a:r>
            <a:r>
              <a:rPr lang="es-ES" dirty="0">
                <a:effectLst/>
                <a:latin typeface="Abadi" panose="020B0604020104020204" pitchFamily="34" charset="0"/>
              </a:rPr>
              <a:t> R</a:t>
            </a:r>
          </a:p>
          <a:p>
            <a:pPr algn="l"/>
            <a:r>
              <a:rPr lang="es-ES" dirty="0">
                <a:effectLst/>
                <a:latin typeface="Abadi" panose="020B0604020104020204" pitchFamily="34" charset="0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 </a:t>
            </a:r>
          </a:p>
          <a:p>
            <a:pPr algn="l"/>
            <a:r>
              <a:rPr lang="es-ES" dirty="0">
                <a:effectLst/>
                <a:latin typeface="Abadi" panose="020B0604020104020204" pitchFamily="34" charset="0"/>
              </a:rPr>
              <a:t>Calcula las coordenades de </a:t>
            </a:r>
            <a:r>
              <a:rPr lang="es-ES" b="1" dirty="0">
                <a:effectLst/>
                <a:latin typeface="Abadi" panose="020B0604020104020204" pitchFamily="34" charset="0"/>
              </a:rPr>
              <a:t>u</a:t>
            </a:r>
            <a:r>
              <a:rPr lang="es-ES" dirty="0">
                <a:effectLst/>
                <a:latin typeface="Abadi" panose="020B0604020104020204" pitchFamily="34" charset="0"/>
              </a:rPr>
              <a:t> en la base B2</a:t>
            </a:r>
            <a:br>
              <a:rPr lang="es-ES" dirty="0">
                <a:effectLst/>
                <a:latin typeface="Abadi" panose="020B0604020104020204" pitchFamily="34" charset="0"/>
              </a:rPr>
            </a:br>
            <a:endParaRPr lang="es-ES" dirty="0">
              <a:effectLst/>
              <a:latin typeface="Abadi" panose="020B0604020104020204" pitchFamily="34" charset="0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91E873F-14D0-4254-AA9B-7B471E5ECCD0}"/>
              </a:ext>
            </a:extLst>
          </p:cNvPr>
          <p:cNvGraphicFramePr>
            <a:graphicFrameLocks noGrp="1"/>
          </p:cNvGraphicFramePr>
          <p:nvPr/>
        </p:nvGraphicFramePr>
        <p:xfrm>
          <a:off x="7073169" y="1484784"/>
          <a:ext cx="1315255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-2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86045B9B-1AE2-4C4A-AC6C-886DAD2682F8}"/>
              </a:ext>
            </a:extLst>
          </p:cNvPr>
          <p:cNvSpPr txBox="1"/>
          <p:nvPr/>
        </p:nvSpPr>
        <p:spPr>
          <a:xfrm>
            <a:off x="5886400" y="1737194"/>
            <a:ext cx="1349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1" dirty="0">
                <a:effectLst/>
                <a:latin typeface="Abadi" panose="020B0604020104020204" pitchFamily="34" charset="0"/>
              </a:rPr>
              <a:t>C </a:t>
            </a:r>
            <a:r>
              <a:rPr lang="es-ES" b="1" baseline="-25000" dirty="0">
                <a:effectLst/>
                <a:latin typeface="Abadi" panose="020B0604020104020204" pitchFamily="34" charset="0"/>
              </a:rPr>
              <a:t>B1 -&gt; B2</a:t>
            </a:r>
            <a:r>
              <a:rPr lang="es-ES" dirty="0">
                <a:effectLst/>
                <a:latin typeface="Abadi" panose="020B0604020104020204" pitchFamily="34" charset="0"/>
              </a:rPr>
              <a:t> = 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E170F5-7014-4CE6-626C-331510057AAD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Ej19.T7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3" name="1 Marcador de número de diapositiva">
            <a:extLst>
              <a:ext uri="{FF2B5EF4-FFF2-40B4-BE49-F238E27FC236}">
                <a16:creationId xmlns:a16="http://schemas.microsoft.com/office/drawing/2014/main" id="{2E4FA367-BB31-F276-D592-72E8D8912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65</a:t>
            </a:fld>
            <a:endParaRPr lang="es-ES"/>
          </a:p>
        </p:txBody>
      </p:sp>
      <p:graphicFrame>
        <p:nvGraphicFramePr>
          <p:cNvPr id="2" name="Tabla 6">
            <a:extLst>
              <a:ext uri="{FF2B5EF4-FFF2-40B4-BE49-F238E27FC236}">
                <a16:creationId xmlns:a16="http://schemas.microsoft.com/office/drawing/2014/main" id="{D70B7AC7-A261-3822-0887-EBAB9AB1D633}"/>
              </a:ext>
            </a:extLst>
          </p:cNvPr>
          <p:cNvGraphicFramePr>
            <a:graphicFrameLocks noGrp="1"/>
          </p:cNvGraphicFramePr>
          <p:nvPr/>
        </p:nvGraphicFramePr>
        <p:xfrm>
          <a:off x="4427985" y="3068960"/>
          <a:ext cx="36004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 b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14 Rectángulo">
            <a:extLst>
              <a:ext uri="{FF2B5EF4-FFF2-40B4-BE49-F238E27FC236}">
                <a16:creationId xmlns:a16="http://schemas.microsoft.com/office/drawing/2014/main" id="{682DF579-012C-FD2D-21B2-79959E7C3415}"/>
              </a:ext>
            </a:extLst>
          </p:cNvPr>
          <p:cNvSpPr/>
          <p:nvPr/>
        </p:nvSpPr>
        <p:spPr>
          <a:xfrm>
            <a:off x="4846253" y="3342063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" panose="020B0604020104020204" pitchFamily="34" charset="0"/>
              </a:rPr>
              <a:t>=</a:t>
            </a:r>
            <a:endParaRPr lang="es-ES_tradnl" dirty="0">
              <a:latin typeface="Abadi" panose="020B0604020104020204" pitchFamily="34" charset="0"/>
            </a:endParaRPr>
          </a:p>
        </p:txBody>
      </p:sp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8E731E0E-E150-3F67-E0E9-6DD5A725B55A}"/>
              </a:ext>
            </a:extLst>
          </p:cNvPr>
          <p:cNvGraphicFramePr>
            <a:graphicFrameLocks noGrp="1"/>
          </p:cNvGraphicFramePr>
          <p:nvPr/>
        </p:nvGraphicFramePr>
        <p:xfrm>
          <a:off x="5436096" y="3104274"/>
          <a:ext cx="1656183" cy="1051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6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1">
                <a:tc>
                  <a:txBody>
                    <a:bodyPr/>
                    <a:lstStyle/>
                    <a:p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-4a - 2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1">
                <a:tc>
                  <a:txBody>
                    <a:bodyPr/>
                    <a:lstStyle/>
                    <a:p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 3 - 3b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dirty="0">
                          <a:solidFill>
                            <a:srgbClr val="C00000"/>
                          </a:solidFill>
                        </a:rPr>
                        <a:t> -2a - 5b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9593933B-AA99-31D7-91DD-F844DBCCE588}"/>
              </a:ext>
            </a:extLst>
          </p:cNvPr>
          <p:cNvGraphicFramePr>
            <a:graphicFrameLocks noGrp="1"/>
          </p:cNvGraphicFramePr>
          <p:nvPr/>
        </p:nvGraphicFramePr>
        <p:xfrm>
          <a:off x="2987824" y="3068960"/>
          <a:ext cx="1315255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-4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-2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-3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7">
                <a:tc>
                  <a:txBody>
                    <a:bodyPr/>
                    <a:lstStyle/>
                    <a:p>
                      <a:r>
                        <a:rPr lang="es-ES" sz="16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 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819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687136" y="1124744"/>
            <a:ext cx="5112568" cy="29570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Si A (</a:t>
            </a:r>
            <a:r>
              <a:rPr lang="es-ES" b="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nxn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) es una matriz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invertible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las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columnas y filas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A</a:t>
            </a:r>
          </a:p>
          <a:p>
            <a:pPr algn="ctr">
              <a:lnSpc>
                <a:spcPct val="150000"/>
              </a:lnSpc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forman conjuntos de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vectores L I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.</a:t>
            </a: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s-ES" b="0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Se mostrará cómo se puede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obtener una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base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para el espacio generado por un conjunto de vectores de A, mediante la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reducción por filas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E40B80-B230-46C1-910F-12CACCF8C5E4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SUBESPACIOS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que proporciona la matriz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 = [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ij</a:t>
            </a:r>
            <a:r>
              <a:rPr lang="es-ES" sz="16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]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mxn</a:t>
            </a:r>
            <a:endParaRPr lang="es-ES" sz="1600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99DBA190-98CB-4637-90DD-186DDB086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815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75856" y="680740"/>
            <a:ext cx="230911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s-ES" b="1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s-ES" b="1" dirty="0">
                <a:solidFill>
                  <a:srgbClr val="C00000"/>
                </a:solidFill>
              </a:rPr>
              <a:t>Col A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es-ES" b="1" dirty="0" err="1">
                <a:solidFill>
                  <a:srgbClr val="C00000"/>
                </a:solidFill>
              </a:rPr>
              <a:t>Env</a:t>
            </a:r>
            <a:r>
              <a:rPr lang="es-ES" b="1" dirty="0">
                <a:solidFill>
                  <a:srgbClr val="C00000"/>
                </a:solidFill>
              </a:rPr>
              <a:t>{ a</a:t>
            </a:r>
            <a:r>
              <a:rPr lang="es-ES" b="1" baseline="-25000" dirty="0">
                <a:solidFill>
                  <a:srgbClr val="C00000"/>
                </a:solidFill>
              </a:rPr>
              <a:t>:1</a:t>
            </a:r>
            <a:r>
              <a:rPr lang="es-ES" b="1" dirty="0">
                <a:solidFill>
                  <a:srgbClr val="C00000"/>
                </a:solidFill>
              </a:rPr>
              <a:t>,…a</a:t>
            </a:r>
            <a:r>
              <a:rPr lang="es-ES" b="1" baseline="-25000" dirty="0">
                <a:solidFill>
                  <a:srgbClr val="C00000"/>
                </a:solidFill>
              </a:rPr>
              <a:t>:n </a:t>
            </a:r>
            <a:r>
              <a:rPr lang="es-ES" b="1" dirty="0">
                <a:solidFill>
                  <a:srgbClr val="C00000"/>
                </a:solidFill>
              </a:rPr>
              <a:t>}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355968" y="1330152"/>
            <a:ext cx="5248479" cy="120763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Las columnas de  A = 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[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:1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… a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:n </a:t>
            </a:r>
            <a:r>
              <a:rPr lang="es-ES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], </a:t>
            </a:r>
          </a:p>
          <a:p>
            <a:pPr algn="ctr">
              <a:lnSpc>
                <a:spcPct val="150000"/>
              </a:lnSpc>
            </a:pPr>
            <a:r>
              <a:rPr lang="es-ES_tradnl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consideradas como </a:t>
            </a:r>
            <a:r>
              <a:rPr lang="es-ES_tradnl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n-vectores</a:t>
            </a:r>
            <a:r>
              <a:rPr lang="es-ES_tradnl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</a:t>
            </a:r>
            <a:r>
              <a:rPr lang="es-ES_tradnl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</a:t>
            </a:r>
            <a:r>
              <a:rPr lang="es-ES_tradnl" sz="1600" b="1" baseline="30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</a:t>
            </a:r>
            <a:r>
              <a:rPr lang="es-ES_tradnl" sz="1600" b="1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_tradnl" sz="1600" b="0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_tradnl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(m filas) generan un subespacio de </a:t>
            </a:r>
            <a:r>
              <a:rPr lang="es-ES_tradnl" sz="1600" b="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</a:t>
            </a:r>
            <a:r>
              <a:rPr lang="es-ES_tradnl" sz="1600" b="0" baseline="30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</a:t>
            </a:r>
            <a:r>
              <a:rPr lang="es-ES_tradnl" sz="1600" b="0" baseline="30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_tradnl" sz="1600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llamado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Subespacio Columna de A</a:t>
            </a:r>
            <a:endParaRPr lang="es-ES" sz="1600" b="1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3" name="Rectángulo 6"/>
          <p:cNvSpPr/>
          <p:nvPr/>
        </p:nvSpPr>
        <p:spPr>
          <a:xfrm>
            <a:off x="1842500" y="3274999"/>
            <a:ext cx="4513459" cy="129509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Una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base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ColA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estará formada por las  </a:t>
            </a:r>
          </a:p>
          <a:p>
            <a:pPr algn="ctr">
              <a:lnSpc>
                <a:spcPct val="150000"/>
              </a:lnSpc>
              <a:defRPr/>
            </a:pPr>
            <a:r>
              <a:rPr lang="es-ES" u="sng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columnas de A </a:t>
            </a:r>
          </a:p>
          <a:p>
            <a:pPr algn="ctr">
              <a:lnSpc>
                <a:spcPct val="150000"/>
              </a:lnSpc>
              <a:defRPr/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que en la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reducida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tienen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1’s principales</a:t>
            </a:r>
          </a:p>
        </p:txBody>
      </p:sp>
      <p:sp>
        <p:nvSpPr>
          <p:cNvPr id="12" name="Rectángulo 6"/>
          <p:cNvSpPr/>
          <p:nvPr/>
        </p:nvSpPr>
        <p:spPr>
          <a:xfrm>
            <a:off x="1665176" y="4927069"/>
            <a:ext cx="5078661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El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rango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la matriz A es el 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nº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de columnas LI</a:t>
            </a:r>
          </a:p>
        </p:txBody>
      </p:sp>
      <p:sp>
        <p:nvSpPr>
          <p:cNvPr id="16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67</a:t>
            </a:fld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CB3F610-69E1-4F66-A0B8-71E3E51E690A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SUBESPACIO 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COLUMNA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de la matriz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 =[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ij</a:t>
            </a:r>
            <a:r>
              <a:rPr lang="es-ES" sz="16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]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mxn</a:t>
            </a:r>
            <a:endParaRPr lang="es-ES" sz="1600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8" name="Picture 2" descr="Matriz (matemáticas) - Wikipedia, la enciclopedia libre">
            <a:extLst>
              <a:ext uri="{FF2B5EF4-FFF2-40B4-BE49-F238E27FC236}">
                <a16:creationId xmlns:a16="http://schemas.microsoft.com/office/drawing/2014/main" id="{0025514E-0D5E-46CE-82EC-4229CEC57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61599"/>
            <a:ext cx="2422389" cy="110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E635DD4-C56D-43E0-9A4D-1180295BFF93}"/>
              </a:ext>
            </a:extLst>
          </p:cNvPr>
          <p:cNvSpPr txBox="1"/>
          <p:nvPr/>
        </p:nvSpPr>
        <p:spPr>
          <a:xfrm>
            <a:off x="4430413" y="2658900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0" dirty="0">
                <a:solidFill>
                  <a:srgbClr val="007A37"/>
                </a:solidFill>
                <a:latin typeface="Abadi" panose="020B0604020104020204" pitchFamily="34" charset="0"/>
              </a:rPr>
              <a:t>Ej.  columna 1 : a</a:t>
            </a:r>
            <a:r>
              <a:rPr lang="es-ES" sz="1600" b="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:1 </a:t>
            </a:r>
            <a:r>
              <a:rPr lang="es-ES" sz="1600" b="0" dirty="0">
                <a:solidFill>
                  <a:srgbClr val="007A37"/>
                </a:solidFill>
                <a:latin typeface="Abadi" panose="020B0604020104020204" pitchFamily="34" charset="0"/>
              </a:rPr>
              <a:t>= (a</a:t>
            </a:r>
            <a:r>
              <a:rPr lang="es-ES" sz="1600" b="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11</a:t>
            </a:r>
            <a:r>
              <a:rPr lang="es-ES" sz="160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, </a:t>
            </a:r>
            <a:r>
              <a:rPr lang="es-ES" sz="1600" b="0" dirty="0">
                <a:solidFill>
                  <a:srgbClr val="007A37"/>
                </a:solidFill>
                <a:latin typeface="Abadi" panose="020B0604020104020204" pitchFamily="34" charset="0"/>
              </a:rPr>
              <a:t>a</a:t>
            </a:r>
            <a:r>
              <a:rPr lang="es-ES" sz="160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21, … </a:t>
            </a:r>
            <a:r>
              <a:rPr lang="es-ES" sz="1600" b="0" dirty="0">
                <a:solidFill>
                  <a:srgbClr val="007A37"/>
                </a:solidFill>
                <a:latin typeface="Abadi" panose="020B0604020104020204" pitchFamily="34" charset="0"/>
              </a:rPr>
              <a:t>a</a:t>
            </a:r>
            <a:r>
              <a:rPr lang="es-ES" sz="160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m1 </a:t>
            </a:r>
            <a:r>
              <a:rPr lang="es-ES_tradnl" sz="1600" b="0" dirty="0">
                <a:solidFill>
                  <a:srgbClr val="007A37"/>
                </a:solidFill>
                <a:latin typeface="Abadi" panose="020B0604020104020204" pitchFamily="34" charset="0"/>
              </a:rPr>
              <a:t>) </a:t>
            </a:r>
            <a:endParaRPr lang="es-ES" sz="1600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1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456997" y="404664"/>
            <a:ext cx="533312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7A37"/>
                </a:solidFill>
                <a:latin typeface="+mn-lt"/>
                <a:cs typeface="Segoe UI Semilight" panose="020B0402040204020203" pitchFamily="34" charset="0"/>
              </a:rPr>
              <a:t>Sea A, halla base y dimensión del subespacio Col A / </a:t>
            </a: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827584" y="1879664"/>
            <a:ext cx="7920880" cy="147732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latin typeface="Abadi" panose="020B0604020104020204" pitchFamily="34" charset="0"/>
              </a:rPr>
              <a:t>A</a:t>
            </a:r>
            <a:r>
              <a:rPr lang="es-ES" b="0" dirty="0">
                <a:latin typeface="Abadi" panose="020B0604020104020204" pitchFamily="34" charset="0"/>
              </a:rPr>
              <a:t> tiene 4 columnas </a:t>
            </a:r>
            <a:r>
              <a:rPr lang="es-ES" dirty="0">
                <a:latin typeface="Abadi" panose="020B0604020104020204" pitchFamily="34" charset="0"/>
              </a:rPr>
              <a:t> de </a:t>
            </a:r>
            <a:r>
              <a:rPr lang="es-ES" b="0" dirty="0">
                <a:latin typeface="Abadi" panose="020B0604020104020204" pitchFamily="34" charset="0"/>
              </a:rPr>
              <a:t> tamaño  2</a:t>
            </a:r>
          </a:p>
          <a:p>
            <a:pPr>
              <a:lnSpc>
                <a:spcPct val="150000"/>
              </a:lnSpc>
            </a:pPr>
            <a:r>
              <a:rPr lang="es-ES" b="0" dirty="0">
                <a:latin typeface="Abadi" panose="020B0604020104020204" pitchFamily="34" charset="0"/>
              </a:rPr>
              <a:t>      vectores columna: (1,1), (1,0), (2,3), (-1,1)</a:t>
            </a:r>
            <a:endParaRPr lang="es-ES" b="0" dirty="0">
              <a:latin typeface="Abadi" panose="020B0604020104020204" pitchFamily="34" charset="0"/>
              <a:sym typeface="Wingdings" pitchFamily="2" charset="2"/>
            </a:endParaRPr>
          </a:p>
          <a:p>
            <a:endParaRPr lang="es-ES" b="0" dirty="0">
              <a:latin typeface="Abadi" panose="020B0604020104020204" pitchFamily="34" charset="0"/>
              <a:sym typeface="Wingdings" pitchFamily="2" charset="2"/>
            </a:endParaRPr>
          </a:p>
          <a:p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la base de Col A estará formada, como mucho, por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  <a:sym typeface="Wingdings" pitchFamily="2" charset="2"/>
              </a:rPr>
              <a:t>2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vectores LI (</a:t>
            </a:r>
            <a:r>
              <a:rPr lang="es-ES" dirty="0">
                <a:latin typeface="Abadi" panose="020B0604020104020204" pitchFamily="34" charset="0"/>
              </a:rPr>
              <a:t>R</a:t>
            </a:r>
            <a:r>
              <a:rPr lang="es-ES" baseline="30000" dirty="0">
                <a:latin typeface="Abadi" panose="020B0604020104020204" pitchFamily="34" charset="0"/>
              </a:rPr>
              <a:t>2</a:t>
            </a:r>
            <a:r>
              <a:rPr lang="es-ES" dirty="0">
                <a:latin typeface="Abadi" panose="020B0604020104020204" pitchFamily="34" charset="0"/>
              </a:rPr>
              <a:t>)</a:t>
            </a:r>
            <a:r>
              <a:rPr lang="es-ES" b="0" dirty="0">
                <a:latin typeface="Abadi" panose="020B0604020104020204" pitchFamily="34" charset="0"/>
                <a:sym typeface="Wingdings" pitchFamily="2" charset="2"/>
              </a:rPr>
              <a:t> </a:t>
            </a:r>
          </a:p>
        </p:txBody>
      </p:sp>
      <p:sp>
        <p:nvSpPr>
          <p:cNvPr id="188423" name="Text Box 7"/>
          <p:cNvSpPr txBox="1">
            <a:spLocks noChangeArrowheads="1"/>
          </p:cNvSpPr>
          <p:nvPr/>
        </p:nvSpPr>
        <p:spPr bwMode="auto">
          <a:xfrm>
            <a:off x="3265657" y="3781782"/>
            <a:ext cx="2828018" cy="879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ES" dirty="0">
                <a:latin typeface="Abadi" panose="020B0604020104020204" pitchFamily="34" charset="0"/>
              </a:rPr>
              <a:t>Base(Col A) : { (1,1), (1,0) }</a:t>
            </a:r>
          </a:p>
          <a:p>
            <a:pPr>
              <a:lnSpc>
                <a:spcPct val="150000"/>
              </a:lnSpc>
              <a:defRPr/>
            </a:pPr>
            <a:r>
              <a:rPr lang="es-ES" dirty="0" err="1">
                <a:latin typeface="Abadi" panose="020B0604020104020204" pitchFamily="34" charset="0"/>
              </a:rPr>
              <a:t>Dim</a:t>
            </a:r>
            <a:r>
              <a:rPr lang="es-ES" dirty="0">
                <a:latin typeface="Abadi" panose="020B0604020104020204" pitchFamily="34" charset="0"/>
              </a:rPr>
              <a:t> (Col A) = 2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265657" y="4919693"/>
            <a:ext cx="3501402" cy="46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ES" dirty="0">
                <a:latin typeface="Abadi" panose="020B0604020104020204" pitchFamily="34" charset="0"/>
              </a:rPr>
              <a:t>Los vectores: (2,3), (-1,1) son LD</a:t>
            </a:r>
          </a:p>
        </p:txBody>
      </p:sp>
      <p:sp>
        <p:nvSpPr>
          <p:cNvPr id="14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68</a:t>
            </a:fld>
            <a:endParaRPr lang="es-ES"/>
          </a:p>
        </p:txBody>
      </p:sp>
      <p:graphicFrame>
        <p:nvGraphicFramePr>
          <p:cNvPr id="12" name="Tabla 6">
            <a:extLst>
              <a:ext uri="{FF2B5EF4-FFF2-40B4-BE49-F238E27FC236}">
                <a16:creationId xmlns:a16="http://schemas.microsoft.com/office/drawing/2014/main" id="{863C8A1B-A8F7-4E65-9327-BB0D90B48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03782"/>
              </p:ext>
            </p:extLst>
          </p:nvPr>
        </p:nvGraphicFramePr>
        <p:xfrm>
          <a:off x="3427074" y="815214"/>
          <a:ext cx="1425758" cy="830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015">
                  <a:extLst>
                    <a:ext uri="{9D8B030D-6E8A-4147-A177-3AD203B41FA5}">
                      <a16:colId xmlns:a16="http://schemas.microsoft.com/office/drawing/2014/main" val="1022628564"/>
                    </a:ext>
                  </a:extLst>
                </a:gridCol>
              </a:tblGrid>
              <a:tr h="412394">
                <a:tc>
                  <a:txBody>
                    <a:bodyPr/>
                    <a:lstStyle/>
                    <a:p>
                      <a:r>
                        <a:rPr lang="es-ES" sz="2000" dirty="0"/>
                        <a:t>1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1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2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-1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94">
                <a:tc>
                  <a:txBody>
                    <a:bodyPr/>
                    <a:lstStyle/>
                    <a:p>
                      <a:r>
                        <a:rPr lang="es-ES" sz="2000" dirty="0"/>
                        <a:t>1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0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3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dirty="0"/>
                        <a:t> 1</a:t>
                      </a:r>
                    </a:p>
                  </a:txBody>
                  <a:tcPr marL="100584" marR="100584" marT="55321" marB="55321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" name="Tabla 6">
            <a:extLst>
              <a:ext uri="{FF2B5EF4-FFF2-40B4-BE49-F238E27FC236}">
                <a16:creationId xmlns:a16="http://schemas.microsoft.com/office/drawing/2014/main" id="{878DA424-479D-4300-9EF9-8E30F7161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440739"/>
              </p:ext>
            </p:extLst>
          </p:nvPr>
        </p:nvGraphicFramePr>
        <p:xfrm>
          <a:off x="1403649" y="3805032"/>
          <a:ext cx="1440159" cy="749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022628564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3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-1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-2</a:t>
                      </a:r>
                    </a:p>
                  </a:txBody>
                  <a:tcPr marT="50292" marB="50292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CuadroTexto 27">
            <a:extLst>
              <a:ext uri="{FF2B5EF4-FFF2-40B4-BE49-F238E27FC236}">
                <a16:creationId xmlns:a16="http://schemas.microsoft.com/office/drawing/2014/main" id="{57116335-8224-465B-B04D-16504F94EF7B}"/>
              </a:ext>
            </a:extLst>
          </p:cNvPr>
          <p:cNvSpPr txBox="1"/>
          <p:nvPr/>
        </p:nvSpPr>
        <p:spPr>
          <a:xfrm>
            <a:off x="683568" y="4016097"/>
            <a:ext cx="7936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 err="1">
                <a:latin typeface="+mn-lt"/>
              </a:rPr>
              <a:t>r</a:t>
            </a:r>
            <a:r>
              <a:rPr lang="es-ES" sz="1200" b="0" dirty="0" err="1">
                <a:latin typeface="+mn-lt"/>
              </a:rPr>
              <a:t>ref</a:t>
            </a:r>
            <a:r>
              <a:rPr lang="es-ES" sz="1200" b="0" dirty="0">
                <a:latin typeface="+mn-lt"/>
              </a:rPr>
              <a:t>(A)</a:t>
            </a:r>
            <a:endParaRPr lang="es-ES" sz="1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18A473-435D-472F-8F8D-D7C240456277}"/>
              </a:ext>
            </a:extLst>
          </p:cNvPr>
          <p:cNvSpPr txBox="1"/>
          <p:nvPr/>
        </p:nvSpPr>
        <p:spPr>
          <a:xfrm>
            <a:off x="6464470" y="1060469"/>
            <a:ext cx="24117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kern="1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Octave puedes escribir</a:t>
            </a:r>
          </a:p>
          <a:p>
            <a:r>
              <a:rPr lang="es-ES" sz="1400" kern="1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[1,1,2,-1; 1,0,3,1]. </a:t>
            </a:r>
            <a:endParaRPr lang="es-ES" sz="14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2D9E75A-946A-4AC0-92D3-4E8DEA5DF230}"/>
              </a:ext>
            </a:extLst>
          </p:cNvPr>
          <p:cNvSpPr/>
          <p:nvPr/>
        </p:nvSpPr>
        <p:spPr>
          <a:xfrm>
            <a:off x="2940127" y="912876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 =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2F3B3A7-73AF-8998-11EE-F2FD5B8A552C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Ej20.T7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4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0" grpId="0"/>
      <p:bldP spid="188423" grpId="0" animBg="1"/>
      <p:bldP spid="11" grpId="0" animBg="1"/>
      <p:bldP spid="28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75856" y="755412"/>
            <a:ext cx="230911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s-ES" b="1" dirty="0"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es-ES" b="1" dirty="0">
                <a:solidFill>
                  <a:srgbClr val="C00000"/>
                </a:solidFill>
              </a:rPr>
              <a:t>Fil 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s-ES" b="1" dirty="0" err="1">
                <a:solidFill>
                  <a:srgbClr val="C00000"/>
                </a:solidFill>
              </a:rPr>
              <a:t>Env</a:t>
            </a:r>
            <a:r>
              <a:rPr lang="es-ES" b="1" dirty="0">
                <a:solidFill>
                  <a:srgbClr val="C00000"/>
                </a:solidFill>
              </a:rPr>
              <a:t>{ a</a:t>
            </a:r>
            <a:r>
              <a:rPr lang="es-ES" b="1" baseline="-25000" dirty="0">
                <a:solidFill>
                  <a:srgbClr val="C00000"/>
                </a:solidFill>
              </a:rPr>
              <a:t>1: </a:t>
            </a:r>
            <a:r>
              <a:rPr lang="es-ES" b="1" dirty="0">
                <a:solidFill>
                  <a:srgbClr val="C00000"/>
                </a:solidFill>
              </a:rPr>
              <a:t>,…</a:t>
            </a:r>
            <a:r>
              <a:rPr lang="es-ES" b="1" dirty="0" err="1">
                <a:solidFill>
                  <a:srgbClr val="C00000"/>
                </a:solidFill>
              </a:rPr>
              <a:t>a</a:t>
            </a:r>
            <a:r>
              <a:rPr lang="es-ES" b="1" baseline="-25000" dirty="0" err="1">
                <a:solidFill>
                  <a:srgbClr val="C00000"/>
                </a:solidFill>
              </a:rPr>
              <a:t>n</a:t>
            </a:r>
            <a:r>
              <a:rPr lang="es-ES" b="1" baseline="-25000" dirty="0">
                <a:solidFill>
                  <a:srgbClr val="C00000"/>
                </a:solidFill>
              </a:rPr>
              <a:t>: </a:t>
            </a:r>
            <a:r>
              <a:rPr lang="es-ES" b="1" dirty="0">
                <a:solidFill>
                  <a:srgbClr val="C00000"/>
                </a:solidFill>
              </a:rPr>
              <a:t>}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355968" y="1330152"/>
            <a:ext cx="5248479" cy="17105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Las </a:t>
            </a:r>
            <a:r>
              <a:rPr lang="es-ES_tradnl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fila</a:t>
            </a:r>
            <a:r>
              <a:rPr lang="es-ES_tradnl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s de  A =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[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1: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… a</a:t>
            </a:r>
            <a:r>
              <a:rPr lang="es-ES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m: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], </a:t>
            </a:r>
          </a:p>
          <a:p>
            <a:pPr>
              <a:lnSpc>
                <a:spcPct val="150000"/>
              </a:lnSpc>
            </a:pPr>
            <a:r>
              <a:rPr lang="es-ES_tradnl" dirty="0">
                <a:latin typeface="Abadi" panose="020B0604020104020204" pitchFamily="34" charset="0"/>
              </a:rPr>
              <a:t>consideradas como </a:t>
            </a:r>
            <a:r>
              <a:rPr lang="es-ES_tradnl" dirty="0">
                <a:solidFill>
                  <a:srgbClr val="0070C0"/>
                </a:solidFill>
                <a:latin typeface="Abadi" panose="020B0604020104020204" pitchFamily="34" charset="0"/>
              </a:rPr>
              <a:t>m-vectores </a:t>
            </a:r>
            <a:r>
              <a:rPr lang="es-ES_tradnl" dirty="0">
                <a:latin typeface="Abadi" panose="020B0604020104020204" pitchFamily="34" charset="0"/>
              </a:rPr>
              <a:t>de </a:t>
            </a:r>
            <a:r>
              <a:rPr lang="es-ES_tradnl" b="1" dirty="0">
                <a:latin typeface="Abadi" panose="020B0604020104020204" pitchFamily="34" charset="0"/>
              </a:rPr>
              <a:t>R</a:t>
            </a:r>
            <a:r>
              <a:rPr lang="es-ES_tradnl" b="1" baseline="30000" dirty="0">
                <a:latin typeface="Abadi" panose="020B0604020104020204" pitchFamily="34" charset="0"/>
              </a:rPr>
              <a:t>n</a:t>
            </a:r>
            <a:r>
              <a:rPr lang="es-ES_tradnl" baseline="30000" dirty="0">
                <a:latin typeface="Abadi" panose="020B0604020104020204" pitchFamily="34" charset="0"/>
              </a:rPr>
              <a:t> </a:t>
            </a:r>
            <a:r>
              <a:rPr lang="es-ES_tradnl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(n columnas) </a:t>
            </a:r>
            <a:r>
              <a:rPr lang="es-ES_tradnl" dirty="0">
                <a:latin typeface="Abadi" panose="020B0604020104020204" pitchFamily="34" charset="0"/>
              </a:rPr>
              <a:t>generan un </a:t>
            </a:r>
            <a:r>
              <a:rPr lang="es-ES_tradnl" b="1" dirty="0">
                <a:latin typeface="Abadi" panose="020B0604020104020204" pitchFamily="34" charset="0"/>
              </a:rPr>
              <a:t>subespacio de R</a:t>
            </a:r>
            <a:r>
              <a:rPr lang="es-ES_tradnl" b="1" baseline="30000" dirty="0">
                <a:latin typeface="Abadi" panose="020B0604020104020204" pitchFamily="34" charset="0"/>
              </a:rPr>
              <a:t>n </a:t>
            </a:r>
            <a:r>
              <a:rPr lang="es-ES_tradnl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llamado </a:t>
            </a:r>
          </a:p>
          <a:p>
            <a:pPr>
              <a:lnSpc>
                <a:spcPct val="150000"/>
              </a:lnSpc>
            </a:pP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		Subespacio Fila A</a:t>
            </a:r>
            <a:endParaRPr lang="es-ES" b="1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13" name="Rectángulo 6"/>
          <p:cNvSpPr/>
          <p:nvPr/>
        </p:nvSpPr>
        <p:spPr>
          <a:xfrm>
            <a:off x="1842500" y="3790086"/>
            <a:ext cx="4513459" cy="129509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Una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 base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de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Fil A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estará formada por las  </a:t>
            </a:r>
          </a:p>
          <a:p>
            <a:pPr algn="ctr">
              <a:lnSpc>
                <a:spcPct val="150000"/>
              </a:lnSpc>
              <a:defRPr/>
            </a:pPr>
            <a:r>
              <a:rPr lang="es-ES" u="sng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filas de A </a:t>
            </a:r>
          </a:p>
          <a:p>
            <a:pPr algn="ctr">
              <a:lnSpc>
                <a:spcPct val="150000"/>
              </a:lnSpc>
              <a:defRPr/>
            </a:pP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que en la 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reducida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tienen 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1’s principales</a:t>
            </a:r>
          </a:p>
        </p:txBody>
      </p:sp>
      <p:sp>
        <p:nvSpPr>
          <p:cNvPr id="16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69</a:t>
            </a:fld>
            <a:endParaRPr lang="es-ES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CB3F610-69E1-4F66-A0B8-71E3E51E690A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SUBESPACIO 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FILA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de la matriz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 =[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ij</a:t>
            </a:r>
            <a:r>
              <a:rPr lang="es-ES" sz="16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]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mxn</a:t>
            </a:r>
            <a:endParaRPr lang="es-ES" sz="1600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8" name="Picture 2" descr="Matriz (matemáticas) - Wikipedia, la enciclopedia libre">
            <a:extLst>
              <a:ext uri="{FF2B5EF4-FFF2-40B4-BE49-F238E27FC236}">
                <a16:creationId xmlns:a16="http://schemas.microsoft.com/office/drawing/2014/main" id="{0025514E-0D5E-46CE-82EC-4229CEC57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2422389" cy="110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038DB776-4596-4E1F-857E-F17FCB15AEA7}"/>
              </a:ext>
            </a:extLst>
          </p:cNvPr>
          <p:cNvSpPr txBox="1"/>
          <p:nvPr/>
        </p:nvSpPr>
        <p:spPr>
          <a:xfrm>
            <a:off x="3355968" y="32597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dirty="0">
                <a:solidFill>
                  <a:srgbClr val="007A37"/>
                </a:solidFill>
                <a:latin typeface="Abadi" panose="020B0604020104020204" pitchFamily="34" charset="0"/>
              </a:rPr>
              <a:t>Ej.  </a:t>
            </a:r>
            <a:r>
              <a:rPr lang="es-ES" dirty="0">
                <a:solidFill>
                  <a:srgbClr val="007A37"/>
                </a:solidFill>
                <a:latin typeface="Abadi" panose="020B0604020104020204" pitchFamily="34" charset="0"/>
              </a:rPr>
              <a:t>fil</a:t>
            </a:r>
            <a:r>
              <a:rPr lang="es-ES" b="0" dirty="0">
                <a:solidFill>
                  <a:srgbClr val="007A37"/>
                </a:solidFill>
                <a:latin typeface="Abadi" panose="020B0604020104020204" pitchFamily="34" charset="0"/>
              </a:rPr>
              <a:t>a 1 : a</a:t>
            </a:r>
            <a:r>
              <a:rPr lang="es-ES" b="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1: </a:t>
            </a:r>
            <a:r>
              <a:rPr lang="es-ES" b="0" dirty="0">
                <a:solidFill>
                  <a:srgbClr val="007A37"/>
                </a:solidFill>
                <a:latin typeface="Abadi" panose="020B0604020104020204" pitchFamily="34" charset="0"/>
              </a:rPr>
              <a:t>= [ a</a:t>
            </a:r>
            <a:r>
              <a:rPr lang="es-ES" b="0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11  </a:t>
            </a:r>
            <a:r>
              <a:rPr lang="es-ES" b="0" dirty="0">
                <a:solidFill>
                  <a:srgbClr val="007A37"/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12 … </a:t>
            </a:r>
            <a:r>
              <a:rPr lang="es-ES" b="0" dirty="0">
                <a:solidFill>
                  <a:srgbClr val="007A37"/>
                </a:solidFill>
                <a:latin typeface="Abadi" panose="020B0604020104020204" pitchFamily="34" charset="0"/>
              </a:rPr>
              <a:t>a</a:t>
            </a:r>
            <a:r>
              <a:rPr lang="es-ES" baseline="-25000" dirty="0">
                <a:solidFill>
                  <a:srgbClr val="007A37"/>
                </a:solidFill>
                <a:latin typeface="Abadi" panose="020B0604020104020204" pitchFamily="34" charset="0"/>
              </a:rPr>
              <a:t>1n </a:t>
            </a:r>
            <a:r>
              <a:rPr lang="es-ES_tradnl" b="0" dirty="0">
                <a:solidFill>
                  <a:srgbClr val="007A37"/>
                </a:solidFill>
                <a:latin typeface="Abadi" panose="020B0604020104020204" pitchFamily="34" charset="0"/>
              </a:rPr>
              <a:t>]</a:t>
            </a:r>
            <a:endParaRPr lang="es-ES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03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Text Box 5"/>
          <p:cNvSpPr txBox="1">
            <a:spLocks noChangeArrowheads="1"/>
          </p:cNvSpPr>
          <p:nvPr/>
        </p:nvSpPr>
        <p:spPr bwMode="auto">
          <a:xfrm>
            <a:off x="1416954" y="1412776"/>
            <a:ext cx="5783845" cy="12934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0" dirty="0">
                <a:latin typeface="+mn-lt"/>
                <a:cs typeface="Calibri" panose="020F0502020204030204" pitchFamily="34" charset="0"/>
                <a:sym typeface="Symbol"/>
              </a:rPr>
              <a:t>a)  El vector nulo está en S,   </a:t>
            </a:r>
            <a:r>
              <a:rPr lang="es-ES_tradnl" b="1" dirty="0">
                <a:latin typeface="+mn-lt"/>
                <a:cs typeface="Calibri" panose="020F0502020204030204" pitchFamily="34" charset="0"/>
              </a:rPr>
              <a:t>0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b="0" dirty="0">
                <a:latin typeface="+mn-lt"/>
                <a:cs typeface="Calibri" panose="020F0502020204030204" pitchFamily="34" charset="0"/>
                <a:sym typeface="Symbol"/>
              </a:rPr>
              <a:t>b) </a:t>
            </a:r>
            <a:r>
              <a:rPr lang="es-ES" dirty="0">
                <a:latin typeface="+mn-lt"/>
                <a:cs typeface="Calibri" panose="020F0502020204030204" pitchFamily="34" charset="0"/>
                <a:sym typeface="Symbol"/>
              </a:rPr>
              <a:t>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u  S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  u  S,   R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b="0" dirty="0">
                <a:latin typeface="+mn-lt"/>
                <a:cs typeface="Calibri" panose="020F0502020204030204" pitchFamily="34" charset="0"/>
                <a:sym typeface="Symbol"/>
              </a:rPr>
              <a:t>c)  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 S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u, v  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093601" y="2966564"/>
            <a:ext cx="6624736" cy="2637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_tradnl" sz="1600" u="sng" dirty="0">
                <a:solidFill>
                  <a:srgbClr val="002060"/>
                </a:solidFill>
                <a:latin typeface="+mn-lt"/>
              </a:rPr>
              <a:t>1. Comprueba cuál de los siguientes conjuntos es subespacio vectorial de </a:t>
            </a:r>
            <a:r>
              <a:rPr lang="es-ES" sz="1600" u="sng" dirty="0">
                <a:solidFill>
                  <a:srgbClr val="002060"/>
                </a:solidFill>
                <a:latin typeface="+mn-lt"/>
              </a:rPr>
              <a:t>R</a:t>
            </a:r>
            <a:r>
              <a:rPr lang="es-ES" sz="1600" u="sng" baseline="30000" dirty="0">
                <a:solidFill>
                  <a:srgbClr val="002060"/>
                </a:solidFill>
                <a:latin typeface="+mn-lt"/>
              </a:rPr>
              <a:t>3 </a:t>
            </a:r>
            <a:endParaRPr lang="es-ES_tradnl" sz="1600" u="sng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1. A = { (x, y, z):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/  x y = 1 }                     	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No (0,0,0,) 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A</a:t>
            </a:r>
            <a:endParaRPr lang="es-ES_tradnl" sz="1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2. A = { (x, y, z) 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 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/  x - y + z = 0 }	   	</a:t>
            </a:r>
            <a:r>
              <a:rPr lang="es-ES_tradnl" sz="1600" b="1" dirty="0">
                <a:solidFill>
                  <a:srgbClr val="002060"/>
                </a:solidFill>
                <a:latin typeface="+mn-lt"/>
              </a:rPr>
              <a:t>A 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</a:t>
            </a:r>
            <a:r>
              <a:rPr lang="es-ES" sz="1600" b="1" dirty="0">
                <a:solidFill>
                  <a:srgbClr val="002060"/>
                </a:solidFill>
                <a:latin typeface="+mn-lt"/>
              </a:rPr>
              <a:t>R</a:t>
            </a:r>
            <a:r>
              <a:rPr lang="es-ES" sz="1600" b="1" baseline="30000" dirty="0">
                <a:solidFill>
                  <a:srgbClr val="002060"/>
                </a:solidFill>
                <a:latin typeface="+mn-lt"/>
              </a:rPr>
              <a:t>3</a:t>
            </a:r>
            <a:endParaRPr lang="es-ES_tradnl" sz="1600" b="1" baseline="30000" dirty="0">
              <a:solidFill>
                <a:srgbClr val="002060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3. A = { (x, y, z) 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 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/ x +2y + z = 1 }		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No (0,0,0,) 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A</a:t>
            </a:r>
            <a:endParaRPr lang="es-ES_tradnl" sz="1600" dirty="0">
              <a:solidFill>
                <a:srgbClr val="002060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4. A = { (x, y, z) 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/ x – y = 0, x - z = 0 }	</a:t>
            </a:r>
            <a:r>
              <a:rPr lang="es-ES_tradnl" sz="1600" b="1" dirty="0">
                <a:solidFill>
                  <a:srgbClr val="002060"/>
                </a:solidFill>
                <a:latin typeface="+mn-lt"/>
              </a:rPr>
              <a:t> A 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</a:t>
            </a:r>
            <a:r>
              <a:rPr lang="es-ES" sz="1600" b="1" dirty="0">
                <a:solidFill>
                  <a:srgbClr val="002060"/>
                </a:solidFill>
                <a:latin typeface="+mn-lt"/>
              </a:rPr>
              <a:t>R</a:t>
            </a:r>
            <a:r>
              <a:rPr lang="es-ES" sz="1600" b="1" baseline="30000" dirty="0">
                <a:solidFill>
                  <a:srgbClr val="002060"/>
                </a:solidFill>
                <a:latin typeface="+mn-lt"/>
              </a:rPr>
              <a:t>3</a:t>
            </a:r>
            <a:endParaRPr lang="es-ES_tradnl" sz="1600" dirty="0">
              <a:solidFill>
                <a:srgbClr val="002060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5. A = { (x, y, z) 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 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/ x – y + z = 0, y + z = 1 }	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No (0,0,0,) </a:t>
            </a:r>
            <a:r>
              <a:rPr lang="es-ES_tradnl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A</a:t>
            </a:r>
            <a:endParaRPr lang="es-ES_tradnl" sz="1600" dirty="0">
              <a:solidFill>
                <a:srgbClr val="002060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sz="1600" dirty="0">
                <a:solidFill>
                  <a:srgbClr val="002060"/>
                </a:solidFill>
                <a:latin typeface="+mn-lt"/>
              </a:rPr>
              <a:t>6. A = { (x, y, z) : </a:t>
            </a:r>
            <a:r>
              <a:rPr lang="es-ES_tradnl" sz="1600" dirty="0" err="1">
                <a:solidFill>
                  <a:srgbClr val="002060"/>
                </a:solidFill>
                <a:latin typeface="+mn-lt"/>
              </a:rPr>
              <a:t>x,y,z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sz="1600" dirty="0">
                <a:solidFill>
                  <a:srgbClr val="002060"/>
                </a:solidFill>
                <a:latin typeface="+mn-lt"/>
              </a:rPr>
              <a:t> R</a:t>
            </a:r>
            <a:r>
              <a:rPr lang="es-ES_tradnl" sz="1600" dirty="0">
                <a:solidFill>
                  <a:srgbClr val="002060"/>
                </a:solidFill>
                <a:latin typeface="+mn-lt"/>
              </a:rPr>
              <a:t> / x  = 0, y = z }		</a:t>
            </a:r>
          </a:p>
        </p:txBody>
      </p:sp>
      <p:sp>
        <p:nvSpPr>
          <p:cNvPr id="6" name="CuadroTexto 6">
            <a:extLst>
              <a:ext uri="{FF2B5EF4-FFF2-40B4-BE49-F238E27FC236}">
                <a16:creationId xmlns:a16="http://schemas.microsoft.com/office/drawing/2014/main" id="{0D07F5D9-686F-4E97-9570-2494C696BD21}"/>
              </a:ext>
            </a:extLst>
          </p:cNvPr>
          <p:cNvSpPr txBox="1"/>
          <p:nvPr/>
        </p:nvSpPr>
        <p:spPr>
          <a:xfrm flipH="1">
            <a:off x="1321862" y="467961"/>
            <a:ext cx="6058450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s-ES" sz="1600" b="1" u="sng" dirty="0">
                <a:latin typeface="Abadi" panose="020B0604020104020204" pitchFamily="34" charset="0"/>
              </a:rPr>
              <a:t>Procedimiento</a:t>
            </a:r>
            <a:r>
              <a:rPr lang="es-ES" sz="1600" b="1" dirty="0">
                <a:latin typeface="Abadi" panose="020B0604020104020204" pitchFamily="34" charset="0"/>
              </a:rPr>
              <a:t> </a:t>
            </a:r>
            <a:r>
              <a:rPr lang="es-ES" sz="1600" dirty="0">
                <a:latin typeface="Abadi" panose="020B0604020104020204" pitchFamily="34" charset="0"/>
              </a:rPr>
              <a:t>para demostrar que un subconjunto </a:t>
            </a:r>
            <a:r>
              <a:rPr lang="es-ES" sz="1600" b="1" dirty="0">
                <a:latin typeface="Abadi" panose="020B0604020104020204" pitchFamily="34" charset="0"/>
              </a:rPr>
              <a:t>S </a:t>
            </a:r>
            <a:r>
              <a:rPr lang="es-ES" sz="1600" dirty="0">
                <a:latin typeface="Abadi" panose="020B0604020104020204" pitchFamily="34" charset="0"/>
              </a:rPr>
              <a:t>de un EV, </a:t>
            </a:r>
            <a:r>
              <a:rPr lang="es-ES" sz="1600" b="1" dirty="0">
                <a:latin typeface="Abadi" panose="020B0604020104020204" pitchFamily="34" charset="0"/>
              </a:rPr>
              <a:t>V,</a:t>
            </a:r>
            <a:r>
              <a:rPr lang="es-ES" sz="1600" dirty="0">
                <a:latin typeface="Abadi" panose="020B0604020104020204" pitchFamily="34" charset="0"/>
              </a:rPr>
              <a:t> es un subespacio vectorial.</a:t>
            </a:r>
            <a:endParaRPr lang="es-ES_tradnl" sz="1600" dirty="0">
              <a:latin typeface="Abadi" panose="020B0604020104020204" pitchFamily="34" charset="0"/>
            </a:endParaRPr>
          </a:p>
        </p:txBody>
      </p:sp>
      <p:sp>
        <p:nvSpPr>
          <p:cNvPr id="7" name="1 Marcador de número de diapositiva">
            <a:extLst>
              <a:ext uri="{FF2B5EF4-FFF2-40B4-BE49-F238E27FC236}">
                <a16:creationId xmlns:a16="http://schemas.microsoft.com/office/drawing/2014/main" id="{C583639A-AC51-4C5C-916F-A9A2B5CAF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563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1331640" y="2082334"/>
            <a:ext cx="61029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1600" dirty="0">
                <a:latin typeface="Abadi" panose="020B0604020104020204" pitchFamily="34" charset="0"/>
              </a:rPr>
              <a:t>Como la</a:t>
            </a:r>
            <a:r>
              <a:rPr lang="es-ES" sz="1600" b="0" dirty="0">
                <a:solidFill>
                  <a:schemeClr val="tx1"/>
                </a:solidFill>
                <a:latin typeface="Abadi" panose="020B0604020104020204" pitchFamily="34" charset="0"/>
              </a:rPr>
              <a:t>s dos filas de la reducida de A tienen 1’s principales:</a:t>
            </a:r>
          </a:p>
        </p:txBody>
      </p:sp>
      <p:sp>
        <p:nvSpPr>
          <p:cNvPr id="190471" name="Text Box 7"/>
          <p:cNvSpPr txBox="1">
            <a:spLocks noChangeArrowheads="1"/>
          </p:cNvSpPr>
          <p:nvPr/>
        </p:nvSpPr>
        <p:spPr bwMode="auto">
          <a:xfrm>
            <a:off x="2267744" y="2802414"/>
            <a:ext cx="44649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square">
            <a:spAutoFit/>
          </a:bodyPr>
          <a:lstStyle/>
          <a:p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Fil A = </a:t>
            </a:r>
            <a:r>
              <a:rPr lang="es-ES" b="0" dirty="0" err="1">
                <a:solidFill>
                  <a:schemeClr val="tx1"/>
                </a:solidFill>
                <a:latin typeface="Abadi" panose="020B0604020104020204" pitchFamily="34" charset="0"/>
              </a:rPr>
              <a:t>Env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{ fila 1 de A, fila 2 de A }</a:t>
            </a:r>
          </a:p>
        </p:txBody>
      </p:sp>
      <p:sp>
        <p:nvSpPr>
          <p:cNvPr id="190473" name="Text Box 9"/>
          <p:cNvSpPr txBox="1">
            <a:spLocks noChangeArrowheads="1"/>
          </p:cNvSpPr>
          <p:nvPr/>
        </p:nvSpPr>
        <p:spPr bwMode="auto">
          <a:xfrm>
            <a:off x="3023865" y="3450486"/>
            <a:ext cx="2016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b="1">
                <a:solidFill>
                  <a:srgbClr val="007A37"/>
                </a:solidFill>
                <a:latin typeface="Abadi" panose="020B0604020104020204" pitchFamily="34" charset="0"/>
              </a:rPr>
              <a:t>Dim Fil A = 2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1331640" y="392755"/>
            <a:ext cx="466185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7A37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Halla base y dimensión del subespacio Fil A / </a:t>
            </a:r>
          </a:p>
        </p:txBody>
      </p:sp>
      <p:sp>
        <p:nvSpPr>
          <p:cNvPr id="12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70</a:t>
            </a:fld>
            <a:endParaRPr lang="es-ES"/>
          </a:p>
        </p:txBody>
      </p:sp>
      <p:graphicFrame>
        <p:nvGraphicFramePr>
          <p:cNvPr id="13" name="Tabla 6">
            <a:extLst>
              <a:ext uri="{FF2B5EF4-FFF2-40B4-BE49-F238E27FC236}">
                <a16:creationId xmlns:a16="http://schemas.microsoft.com/office/drawing/2014/main" id="{1B88DDE0-E023-4C7E-96CB-4766A5BF9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198823"/>
              </p:ext>
            </p:extLst>
          </p:nvPr>
        </p:nvGraphicFramePr>
        <p:xfrm>
          <a:off x="3251546" y="1095016"/>
          <a:ext cx="1584175" cy="749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5252">
                  <a:extLst>
                    <a:ext uri="{9D8B030D-6E8A-4147-A177-3AD203B41FA5}">
                      <a16:colId xmlns:a16="http://schemas.microsoft.com/office/drawing/2014/main" val="1022628564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3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Text Box 7">
            <a:extLst>
              <a:ext uri="{FF2B5EF4-FFF2-40B4-BE49-F238E27FC236}">
                <a16:creationId xmlns:a16="http://schemas.microsoft.com/office/drawing/2014/main" id="{4537CCC8-A909-4BB9-AE2D-BECF9E1D4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4365104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999900"/>
            </a:prstShdw>
          </a:effectLst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tx1"/>
                </a:solidFill>
                <a:latin typeface="Comic Sans MS" panose="030F0702030302020204" pitchFamily="66" charset="0"/>
              </a:rPr>
              <a:t>Ojo</a:t>
            </a:r>
            <a:r>
              <a:rPr lang="es-ES" sz="1600" b="0" dirty="0">
                <a:solidFill>
                  <a:schemeClr val="tx1"/>
                </a:solidFill>
                <a:latin typeface="Comic Sans MS" panose="030F0702030302020204" pitchFamily="66" charset="0"/>
              </a:rPr>
              <a:t>: los vectores fila de la reducida no coinciden con los vectores que están en las filas de 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38A3B88-4C84-42E8-BA4A-7ABDE4B2D28E}"/>
              </a:ext>
            </a:extLst>
          </p:cNvPr>
          <p:cNvSpPr/>
          <p:nvPr/>
        </p:nvSpPr>
        <p:spPr>
          <a:xfrm>
            <a:off x="2771800" y="1181477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 =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A60347C-4B15-8330-D6D2-71624D59A352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Ej21.T7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89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0" grpId="0"/>
      <p:bldP spid="190471" grpId="0"/>
      <p:bldP spid="190473" grpId="0"/>
      <p:bldP spid="1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942751" y="717257"/>
            <a:ext cx="64807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Coincide con el conjunto de las soluciones del </a:t>
            </a:r>
            <a:r>
              <a:rPr lang="es-ES" dirty="0">
                <a:latin typeface="Abadi" panose="020B0604020104020204" pitchFamily="34" charset="0"/>
              </a:rPr>
              <a:t>sistema homogéneo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s-ES" dirty="0" err="1">
                <a:solidFill>
                  <a:schemeClr val="tx1"/>
                </a:solidFill>
                <a:latin typeface="Abadi" panose="020B0604020104020204" pitchFamily="34" charset="0"/>
              </a:rPr>
              <a:t>Ax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= 0</a:t>
            </a:r>
            <a:endParaRPr lang="es-ES" b="0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2483768" y="1484784"/>
            <a:ext cx="3398687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r>
              <a:rPr lang="es-ES" sz="2000" b="1" dirty="0" err="1">
                <a:solidFill>
                  <a:srgbClr val="C00000"/>
                </a:solidFill>
                <a:latin typeface="Abadi" panose="020B0604020104020204" pitchFamily="34" charset="0"/>
              </a:rPr>
              <a:t>Nul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 A = { x  / x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Symbol"/>
              </a:rPr>
              <a:t>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R</a:t>
            </a:r>
            <a:r>
              <a:rPr lang="es-ES" sz="2000" b="1" baseline="30000" dirty="0">
                <a:solidFill>
                  <a:srgbClr val="C00000"/>
                </a:solidFill>
                <a:latin typeface="Abadi" panose="020B0604020104020204" pitchFamily="34" charset="0"/>
              </a:rPr>
              <a:t>n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,  </a:t>
            </a:r>
            <a:r>
              <a:rPr lang="es-ES" sz="2000" b="1" dirty="0" err="1">
                <a:solidFill>
                  <a:srgbClr val="C00000"/>
                </a:solidFill>
                <a:latin typeface="Abadi" panose="020B0604020104020204" pitchFamily="34" charset="0"/>
              </a:rPr>
              <a:t>Ax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 = 0}</a:t>
            </a:r>
          </a:p>
        </p:txBody>
      </p:sp>
      <p:sp>
        <p:nvSpPr>
          <p:cNvPr id="10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71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C17772A-E1D7-4D13-AA29-58C5B1804EE3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SUBESPACIO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NULO 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de la matriz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 =[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ij</a:t>
            </a:r>
            <a:r>
              <a:rPr lang="es-ES" sz="16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]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mxn</a:t>
            </a:r>
            <a:endParaRPr lang="es-ES" sz="1600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58DE1067-422C-41E8-8669-4F6DE6BD9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115458"/>
              </p:ext>
            </p:extLst>
          </p:nvPr>
        </p:nvGraphicFramePr>
        <p:xfrm>
          <a:off x="2971799" y="2156844"/>
          <a:ext cx="2129456" cy="1165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1412">
                  <a:extLst>
                    <a:ext uri="{9D8B030D-6E8A-4147-A177-3AD203B41FA5}">
                      <a16:colId xmlns:a16="http://schemas.microsoft.com/office/drawing/2014/main" val="1022628564"/>
                    </a:ext>
                  </a:extLst>
                </a:gridCol>
                <a:gridCol w="491412">
                  <a:extLst>
                    <a:ext uri="{9D8B030D-6E8A-4147-A177-3AD203B41FA5}">
                      <a16:colId xmlns:a16="http://schemas.microsoft.com/office/drawing/2014/main" val="876945166"/>
                    </a:ext>
                  </a:extLst>
                </a:gridCol>
              </a:tblGrid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42240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05A74745-40A7-4124-BD1F-AC0A2ECCB1C8}"/>
              </a:ext>
            </a:extLst>
          </p:cNvPr>
          <p:cNvSpPr txBox="1"/>
          <p:nvPr/>
        </p:nvSpPr>
        <p:spPr>
          <a:xfrm>
            <a:off x="395536" y="3573016"/>
            <a:ext cx="15121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</a:rPr>
              <a:t>Ecuaciones paramétricas: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0B146-D0B7-478F-A72E-02B6901DF140}"/>
              </a:ext>
            </a:extLst>
          </p:cNvPr>
          <p:cNvSpPr txBox="1"/>
          <p:nvPr/>
        </p:nvSpPr>
        <p:spPr>
          <a:xfrm>
            <a:off x="1907704" y="3535848"/>
            <a:ext cx="1843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1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= -2x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+ 2x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endParaRPr lang="es-ES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2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=    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 + 2x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endParaRPr lang="es-ES" dirty="0">
              <a:latin typeface="Abadi" panose="020B0604020104020204" pitchFamily="34" charset="0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ADC1E23-D4CA-40FF-9035-0A653B428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056" y="3501008"/>
            <a:ext cx="3877783" cy="87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(</a:t>
            </a:r>
            <a:r>
              <a:rPr lang="es-ES" dirty="0">
                <a:latin typeface="Abadi" panose="020B0604020104020204" pitchFamily="34" charset="0"/>
              </a:rPr>
              <a:t>-2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s-ES" dirty="0">
                <a:latin typeface="Abadi" panose="020B0604020104020204" pitchFamily="34" charset="0"/>
              </a:rPr>
              <a:t>+ 2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  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+ </a:t>
            </a:r>
            <a:r>
              <a:rPr lang="es-ES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 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 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) = </a:t>
            </a:r>
          </a:p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     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 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(</a:t>
            </a:r>
            <a:r>
              <a:rPr lang="es-ES" dirty="0">
                <a:latin typeface="Abadi" panose="020B0604020104020204" pitchFamily="34" charset="0"/>
              </a:rPr>
              <a:t>-2, 1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1, 0) +  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(2, </a:t>
            </a:r>
            <a:r>
              <a:rPr lang="es-ES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0,1) </a:t>
            </a: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FDE91E61-7C17-4580-AAE7-9CBE3C8DA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536" y="4847382"/>
            <a:ext cx="115912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Nul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A =</a:t>
            </a: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9D4BBA86-38BF-476F-A817-A62C6BAD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251" y="5369147"/>
            <a:ext cx="22915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Dimensión 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Nul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A = 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EBB322-081D-4B09-90F5-27DAE951BD74}"/>
              </a:ext>
            </a:extLst>
          </p:cNvPr>
          <p:cNvSpPr/>
          <p:nvPr/>
        </p:nvSpPr>
        <p:spPr>
          <a:xfrm>
            <a:off x="2411760" y="2348880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 =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3CB5D3D-35DD-CCFF-B999-988E31B43A19}"/>
              </a:ext>
            </a:extLst>
          </p:cNvPr>
          <p:cNvSpPr txBox="1"/>
          <p:nvPr/>
        </p:nvSpPr>
        <p:spPr>
          <a:xfrm>
            <a:off x="3203848" y="482891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{ ( -2, 1, 1, 0 ),    ( 2, 2, 0, 1 ) } 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C08EE7B-404C-0F5C-4594-DAFE8D15405E}"/>
              </a:ext>
            </a:extLst>
          </p:cNvPr>
          <p:cNvSpPr txBox="1"/>
          <p:nvPr/>
        </p:nvSpPr>
        <p:spPr>
          <a:xfrm>
            <a:off x="3995936" y="3618452"/>
            <a:ext cx="1164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</a:rPr>
              <a:t>Vector solución :</a:t>
            </a:r>
          </a:p>
        </p:txBody>
      </p:sp>
    </p:spTree>
    <p:extLst>
      <p:ext uri="{BB962C8B-B14F-4D97-AF65-F5344CB8AC3E}">
        <p14:creationId xmlns:p14="http://schemas.microsoft.com/office/powerpoint/2010/main" val="63260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4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2377180" y="939098"/>
            <a:ext cx="3398687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r>
              <a:rPr lang="es-ES" sz="2000" b="1" dirty="0" err="1">
                <a:solidFill>
                  <a:srgbClr val="C00000"/>
                </a:solidFill>
                <a:latin typeface="Abadi" panose="020B0604020104020204" pitchFamily="34" charset="0"/>
              </a:rPr>
              <a:t>Nul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 A = { x  / x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  <a:sym typeface="Symbol"/>
              </a:rPr>
              <a:t> 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R</a:t>
            </a:r>
            <a:r>
              <a:rPr lang="es-ES" sz="2000" b="1" baseline="30000" dirty="0">
                <a:solidFill>
                  <a:srgbClr val="C00000"/>
                </a:solidFill>
                <a:latin typeface="Abadi" panose="020B0604020104020204" pitchFamily="34" charset="0"/>
              </a:rPr>
              <a:t>n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,  </a:t>
            </a:r>
            <a:r>
              <a:rPr lang="es-ES" sz="2000" b="1" dirty="0" err="1">
                <a:solidFill>
                  <a:srgbClr val="C00000"/>
                </a:solidFill>
                <a:latin typeface="Abadi" panose="020B0604020104020204" pitchFamily="34" charset="0"/>
              </a:rPr>
              <a:t>Ax</a:t>
            </a:r>
            <a:r>
              <a:rPr lang="es-ES" sz="2000" b="1" dirty="0">
                <a:solidFill>
                  <a:srgbClr val="C00000"/>
                </a:solidFill>
                <a:latin typeface="Abadi" panose="020B0604020104020204" pitchFamily="34" charset="0"/>
              </a:rPr>
              <a:t> = 0}</a:t>
            </a:r>
          </a:p>
        </p:txBody>
      </p:sp>
      <p:sp>
        <p:nvSpPr>
          <p:cNvPr id="10" name="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72</a:t>
            </a:fld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C17772A-E1D7-4D13-AA29-58C5B1804EE3}"/>
              </a:ext>
            </a:extLst>
          </p:cNvPr>
          <p:cNvSpPr txBox="1"/>
          <p:nvPr/>
        </p:nvSpPr>
        <p:spPr>
          <a:xfrm flipH="1">
            <a:off x="1842500" y="216978"/>
            <a:ext cx="6113876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SUBESPACIO</a:t>
            </a:r>
            <a:r>
              <a:rPr lang="es-ES" sz="1600" b="1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NULO </a:t>
            </a:r>
            <a:r>
              <a:rPr lang="es-ES" sz="1600" dirty="0">
                <a:solidFill>
                  <a:srgbClr val="C00000"/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de la matriz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 =[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a</a:t>
            </a:r>
            <a:r>
              <a:rPr lang="es-ES" sz="1600" b="1" baseline="-25000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ij</a:t>
            </a:r>
            <a:r>
              <a:rPr lang="es-ES" sz="1600" b="1" baseline="-25000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 </a:t>
            </a:r>
            <a:r>
              <a:rPr lang="es-ES" sz="1600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] </a:t>
            </a:r>
            <a:r>
              <a:rPr lang="es-ES" sz="1600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  <a:cs typeface="Segoe UI Semilight" panose="020B0402040204020203" pitchFamily="34" charset="0"/>
              </a:rPr>
              <a:t>mxn</a:t>
            </a:r>
            <a:endParaRPr lang="es-ES" sz="1600" b="1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58DE1067-422C-41E8-8669-4F6DE6BD9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099378"/>
              </p:ext>
            </p:extLst>
          </p:nvPr>
        </p:nvGraphicFramePr>
        <p:xfrm>
          <a:off x="2995333" y="1624283"/>
          <a:ext cx="2129456" cy="1165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6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1412">
                  <a:extLst>
                    <a:ext uri="{9D8B030D-6E8A-4147-A177-3AD203B41FA5}">
                      <a16:colId xmlns:a16="http://schemas.microsoft.com/office/drawing/2014/main" val="1022628564"/>
                    </a:ext>
                  </a:extLst>
                </a:gridCol>
                <a:gridCol w="491412">
                  <a:extLst>
                    <a:ext uri="{9D8B030D-6E8A-4147-A177-3AD203B41FA5}">
                      <a16:colId xmlns:a16="http://schemas.microsoft.com/office/drawing/2014/main" val="876945166"/>
                    </a:ext>
                  </a:extLst>
                </a:gridCol>
              </a:tblGrid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1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-1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3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92"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0</a:t>
                      </a:r>
                    </a:p>
                  </a:txBody>
                  <a:tcPr marL="100584" marR="100584" marT="50292" marB="50292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42240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05A74745-40A7-4124-BD1F-AC0A2ECCB1C8}"/>
              </a:ext>
            </a:extLst>
          </p:cNvPr>
          <p:cNvSpPr txBox="1"/>
          <p:nvPr/>
        </p:nvSpPr>
        <p:spPr>
          <a:xfrm>
            <a:off x="395536" y="3250144"/>
            <a:ext cx="15121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</a:rPr>
              <a:t>Ecuaciones paramétricas: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0B146-D0B7-478F-A72E-02B6901DF140}"/>
              </a:ext>
            </a:extLst>
          </p:cNvPr>
          <p:cNvSpPr txBox="1"/>
          <p:nvPr/>
        </p:nvSpPr>
        <p:spPr>
          <a:xfrm>
            <a:off x="1907704" y="3212976"/>
            <a:ext cx="1843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1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= </a:t>
            </a:r>
            <a:r>
              <a:rPr lang="es-ES" dirty="0">
                <a:latin typeface="Abadi" panose="020B0604020104020204" pitchFamily="34" charset="0"/>
              </a:rPr>
              <a:t> </a:t>
            </a: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endParaRPr lang="es-ES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>
              <a:defRPr/>
            </a:pPr>
            <a:r>
              <a:rPr lang="es-ES" dirty="0">
                <a:solidFill>
                  <a:schemeClr val="tx1"/>
                </a:solidFill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2</a:t>
            </a:r>
          </a:p>
          <a:p>
            <a:pPr>
              <a:defRPr/>
            </a:pPr>
            <a:r>
              <a:rPr lang="es-ES" dirty="0"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3 </a:t>
            </a:r>
            <a:r>
              <a:rPr lang="es-ES" dirty="0">
                <a:latin typeface="Abadi" panose="020B0604020104020204" pitchFamily="34" charset="0"/>
              </a:rPr>
              <a:t>=  -3x</a:t>
            </a:r>
            <a:r>
              <a:rPr lang="es-ES" baseline="-25000" dirty="0">
                <a:latin typeface="Abadi" panose="020B0604020104020204" pitchFamily="34" charset="0"/>
              </a:rPr>
              <a:t>4</a:t>
            </a:r>
            <a:endParaRPr lang="es-ES" baseline="-250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>
              <a:defRPr/>
            </a:pPr>
            <a:r>
              <a:rPr lang="es-ES" dirty="0">
                <a:latin typeface="Abadi" panose="020B0604020104020204" pitchFamily="34" charset="0"/>
              </a:rPr>
              <a:t>x</a:t>
            </a:r>
            <a:r>
              <a:rPr lang="es-ES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 </a:t>
            </a:r>
            <a:r>
              <a:rPr lang="es-ES" dirty="0">
                <a:latin typeface="Abadi" panose="020B0604020104020204" pitchFamily="34" charset="0"/>
              </a:rPr>
              <a:t>=   0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ADC1E23-D4CA-40FF-9035-0A653B428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599" y="3197472"/>
            <a:ext cx="3877783" cy="879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(x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 </a:t>
            </a:r>
            <a:r>
              <a:rPr lang="es-ES" dirty="0">
                <a:latin typeface="Abadi" panose="020B0604020104020204" pitchFamily="34" charset="0"/>
              </a:rPr>
              <a:t>x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-3x</a:t>
            </a:r>
            <a:r>
              <a:rPr lang="es-ES" baseline="-25000" dirty="0">
                <a:latin typeface="Abadi" panose="020B0604020104020204" pitchFamily="34" charset="0"/>
              </a:rPr>
              <a:t>4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0) = </a:t>
            </a:r>
            <a:r>
              <a:rPr lang="es-ES" dirty="0">
                <a:latin typeface="Abadi" panose="020B0604020104020204" pitchFamily="34" charset="0"/>
              </a:rPr>
              <a:t>(0, x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dirty="0">
                <a:latin typeface="Abadi" panose="020B0604020104020204" pitchFamily="34" charset="0"/>
              </a:rPr>
              <a:t>, 0, 0) </a:t>
            </a:r>
            <a:endParaRPr lang="es-ES" b="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      x</a:t>
            </a:r>
            <a:r>
              <a:rPr lang="es-ES" baseline="-25000" dirty="0">
                <a:latin typeface="Abadi" panose="020B0604020104020204" pitchFamily="34" charset="0"/>
              </a:rPr>
              <a:t>2</a:t>
            </a:r>
            <a:r>
              <a:rPr lang="es-ES" b="0" baseline="-250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(</a:t>
            </a:r>
            <a:r>
              <a:rPr lang="es-ES" dirty="0">
                <a:latin typeface="Abadi" panose="020B0604020104020204" pitchFamily="34" charset="0"/>
              </a:rPr>
              <a:t>0, 1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</a:t>
            </a:r>
            <a:r>
              <a:rPr lang="es-ES" dirty="0">
                <a:latin typeface="Abadi" panose="020B0604020104020204" pitchFamily="34" charset="0"/>
              </a:rPr>
              <a:t>0</a:t>
            </a:r>
            <a:r>
              <a:rPr lang="es-ES" b="0" dirty="0">
                <a:solidFill>
                  <a:schemeClr val="tx1"/>
                </a:solidFill>
                <a:latin typeface="Abadi" panose="020B0604020104020204" pitchFamily="34" charset="0"/>
              </a:rPr>
              <a:t>, 0)</a:t>
            </a: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FDE91E61-7C17-4580-AAE7-9CBE3C8DA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776" y="4787860"/>
            <a:ext cx="115912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Nul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A =</a:t>
            </a: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9D4BBA86-38BF-476F-A817-A62C6BAD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225" y="5327920"/>
            <a:ext cx="22915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6E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Dimensión  </a:t>
            </a:r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Nul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A = 1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EBB322-081D-4B09-90F5-27DAE951BD74}"/>
              </a:ext>
            </a:extLst>
          </p:cNvPr>
          <p:cNvSpPr/>
          <p:nvPr/>
        </p:nvSpPr>
        <p:spPr>
          <a:xfrm>
            <a:off x="2411760" y="1964852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 =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3CB5D3D-35DD-CCFF-B999-988E31B43A19}"/>
              </a:ext>
            </a:extLst>
          </p:cNvPr>
          <p:cNvSpPr txBox="1"/>
          <p:nvPr/>
        </p:nvSpPr>
        <p:spPr>
          <a:xfrm>
            <a:off x="3563888" y="478588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Env</a:t>
            </a:r>
            <a:r>
              <a:rPr lang="es-ES" b="1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{ ( 0, 1, 0, 0 ) } 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C08EE7B-404C-0F5C-4594-DAFE8D15405E}"/>
              </a:ext>
            </a:extLst>
          </p:cNvPr>
          <p:cNvSpPr txBox="1"/>
          <p:nvPr/>
        </p:nvSpPr>
        <p:spPr>
          <a:xfrm>
            <a:off x="3851920" y="3284984"/>
            <a:ext cx="1164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dirty="0">
                <a:solidFill>
                  <a:srgbClr val="FF0000"/>
                </a:solidFill>
                <a:latin typeface="Abadi" panose="020B0604020104020204" pitchFamily="34" charset="0"/>
              </a:rPr>
              <a:t>Vector solución :</a:t>
            </a:r>
          </a:p>
        </p:txBody>
      </p:sp>
    </p:spTree>
    <p:extLst>
      <p:ext uri="{BB962C8B-B14F-4D97-AF65-F5344CB8AC3E}">
        <p14:creationId xmlns:p14="http://schemas.microsoft.com/office/powerpoint/2010/main" val="59238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4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2222954" y="276037"/>
            <a:ext cx="5157181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>
            <a:spAutoFit/>
          </a:bodyPr>
          <a:lstStyle/>
          <a:p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Determinar si </a:t>
            </a:r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u = ( 5, 3, -2 )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pertenece al espacio </a:t>
            </a:r>
            <a:r>
              <a:rPr lang="es-ES" sz="1600" b="1" dirty="0" err="1">
                <a:solidFill>
                  <a:srgbClr val="007A37"/>
                </a:solidFill>
                <a:latin typeface="Abadi" panose="020B0604020104020204" pitchFamily="34" charset="0"/>
              </a:rPr>
              <a:t>Nul</a:t>
            </a:r>
            <a:r>
              <a:rPr lang="es-ES" sz="1600" b="1" dirty="0">
                <a:solidFill>
                  <a:srgbClr val="007A37"/>
                </a:solidFill>
                <a:latin typeface="Abadi" panose="020B0604020104020204" pitchFamily="34" charset="0"/>
              </a:rPr>
              <a:t> A </a:t>
            </a:r>
          </a:p>
        </p:txBody>
      </p:sp>
      <p:sp>
        <p:nvSpPr>
          <p:cNvPr id="270345" name="Rectangle 9"/>
          <p:cNvSpPr>
            <a:spLocks noChangeArrowheads="1"/>
          </p:cNvSpPr>
          <p:nvPr/>
        </p:nvSpPr>
        <p:spPr bwMode="auto">
          <a:xfrm>
            <a:off x="1623834" y="2339588"/>
            <a:ext cx="3812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s-E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Hay que probar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si</a:t>
            </a:r>
            <a:r>
              <a:rPr lang="es-E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s-ES" b="1" dirty="0">
                <a:solidFill>
                  <a:srgbClr val="C00000"/>
                </a:solidFill>
                <a:latin typeface="Abadi" panose="020B0604020104020204" pitchFamily="34" charset="0"/>
              </a:rPr>
              <a:t>u</a:t>
            </a:r>
            <a:r>
              <a:rPr lang="es-E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satisface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Au = 0</a:t>
            </a:r>
            <a:endParaRPr lang="es-ES" b="0" dirty="0">
              <a:solidFill>
                <a:schemeClr val="tx1">
                  <a:lumMod val="95000"/>
                  <a:lumOff val="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270346" name="Rectangle 10"/>
          <p:cNvSpPr>
            <a:spLocks noChangeArrowheads="1"/>
          </p:cNvSpPr>
          <p:nvPr/>
        </p:nvSpPr>
        <p:spPr bwMode="auto">
          <a:xfrm>
            <a:off x="2555776" y="4499828"/>
            <a:ext cx="29001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s-E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El vector u sí está en </a:t>
            </a:r>
            <a:r>
              <a:rPr lang="es-ES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Nul</a:t>
            </a:r>
            <a:r>
              <a:rPr lang="es-ES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 A.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835696" y="3305279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Au =</a:t>
            </a:r>
            <a:endParaRPr lang="es-ES" b="0" dirty="0">
              <a:solidFill>
                <a:schemeClr val="tx1">
                  <a:lumMod val="95000"/>
                  <a:lumOff val="5000"/>
                </a:schemeClr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24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788145"/>
              </p:ext>
            </p:extLst>
          </p:nvPr>
        </p:nvGraphicFramePr>
        <p:xfrm>
          <a:off x="5076056" y="3175949"/>
          <a:ext cx="478548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8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868">
                <a:tc>
                  <a:txBody>
                    <a:bodyPr/>
                    <a:lstStyle/>
                    <a:p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 0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68">
                <a:tc>
                  <a:txBody>
                    <a:bodyPr/>
                    <a:lstStyle/>
                    <a:p>
                      <a:r>
                        <a:rPr lang="es-ES_tradnl" baseline="0" dirty="0">
                          <a:solidFill>
                            <a:schemeClr val="tx1"/>
                          </a:solidFill>
                        </a:rPr>
                        <a:t> 0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18 CuadroTexto"/>
          <p:cNvSpPr txBox="1"/>
          <p:nvPr/>
        </p:nvSpPr>
        <p:spPr>
          <a:xfrm>
            <a:off x="4716016" y="3328468"/>
            <a:ext cx="32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b="0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=</a:t>
            </a:r>
            <a:endParaRPr lang="es-ES" sz="1600" b="0" dirty="0">
              <a:solidFill>
                <a:schemeClr val="tx1">
                  <a:lumMod val="95000"/>
                  <a:lumOff val="5000"/>
                </a:schemeClr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20" name="Tabla 6">
            <a:extLst>
              <a:ext uri="{FF2B5EF4-FFF2-40B4-BE49-F238E27FC236}">
                <a16:creationId xmlns:a16="http://schemas.microsoft.com/office/drawing/2014/main" id="{BFE95E01-03A7-4EE1-9E7B-26133A0E4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400689"/>
              </p:ext>
            </p:extLst>
          </p:nvPr>
        </p:nvGraphicFramePr>
        <p:xfrm>
          <a:off x="3276183" y="1311040"/>
          <a:ext cx="1576963" cy="749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-3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-2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-5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 9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 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1 Marcador de número de diapositiva">
            <a:extLst>
              <a:ext uri="{FF2B5EF4-FFF2-40B4-BE49-F238E27FC236}">
                <a16:creationId xmlns:a16="http://schemas.microsoft.com/office/drawing/2014/main" id="{E1B9DAD2-41B7-4D37-AF05-01751096B9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73</a:t>
            </a:fld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21BE39D-C8A3-44AD-811F-DDAB816B48A3}"/>
              </a:ext>
            </a:extLst>
          </p:cNvPr>
          <p:cNvSpPr/>
          <p:nvPr/>
        </p:nvSpPr>
        <p:spPr>
          <a:xfrm>
            <a:off x="2699792" y="1373191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 =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56A829D8-6F55-8966-FCD4-E5512A143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63899"/>
              </p:ext>
            </p:extLst>
          </p:nvPr>
        </p:nvGraphicFramePr>
        <p:xfrm>
          <a:off x="2562989" y="3175949"/>
          <a:ext cx="1576963" cy="749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0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 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-3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-2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r>
                        <a:rPr lang="es-ES" sz="1800" dirty="0"/>
                        <a:t>-5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 9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  1</a:t>
                      </a:r>
                    </a:p>
                  </a:txBody>
                  <a:tcPr marL="100584" marR="100584" marT="50292" marB="50292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15 Tabla">
            <a:extLst>
              <a:ext uri="{FF2B5EF4-FFF2-40B4-BE49-F238E27FC236}">
                <a16:creationId xmlns:a16="http://schemas.microsoft.com/office/drawing/2014/main" id="{CA2A581E-B846-67AE-CDED-F0DF40D75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50067"/>
              </p:ext>
            </p:extLst>
          </p:nvPr>
        </p:nvGraphicFramePr>
        <p:xfrm>
          <a:off x="4237468" y="3175949"/>
          <a:ext cx="47854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8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868">
                <a:tc>
                  <a:txBody>
                    <a:bodyPr/>
                    <a:lstStyle/>
                    <a:p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 5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68">
                <a:tc>
                  <a:txBody>
                    <a:bodyPr/>
                    <a:lstStyle/>
                    <a:p>
                      <a:r>
                        <a:rPr lang="es-ES_tradnl" baseline="0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868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-2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354505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544D1FA3-B2ED-AF03-B448-08D865E2A3FF}"/>
              </a:ext>
            </a:extLst>
          </p:cNvPr>
          <p:cNvSpPr txBox="1"/>
          <p:nvPr/>
        </p:nvSpPr>
        <p:spPr>
          <a:xfrm>
            <a:off x="35496" y="980728"/>
            <a:ext cx="95090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Ej22.T7</a:t>
            </a:r>
            <a:endParaRPr lang="es-ES" sz="1400" b="1" dirty="0">
              <a:solidFill>
                <a:srgbClr val="007A3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31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5" grpId="0"/>
      <p:bldP spid="270346" grpId="0"/>
      <p:bldP spid="19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5">
            <a:extLst>
              <a:ext uri="{FF2B5EF4-FFF2-40B4-BE49-F238E27FC236}">
                <a16:creationId xmlns:a16="http://schemas.microsoft.com/office/drawing/2014/main" id="{01096213-14C9-4EAD-9637-020144BE2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176" y="97781"/>
            <a:ext cx="2897634" cy="116955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dirty="0">
                <a:latin typeface="+mn-lt"/>
              </a:rPr>
              <a:t>Un subconjunto </a:t>
            </a:r>
            <a:r>
              <a:rPr lang="es-ES" sz="1400" u="sng" dirty="0">
                <a:latin typeface="+mn-lt"/>
              </a:rPr>
              <a:t>no vacío</a:t>
            </a:r>
            <a:r>
              <a:rPr lang="es-ES" sz="1400" dirty="0">
                <a:latin typeface="+mn-lt"/>
              </a:rPr>
              <a:t>  S </a:t>
            </a:r>
            <a:r>
              <a:rPr lang="es-ES" sz="1400" dirty="0">
                <a:latin typeface="+mn-lt"/>
                <a:sym typeface="Symbol"/>
              </a:rPr>
              <a:t></a:t>
            </a:r>
            <a:r>
              <a:rPr lang="es-ES" sz="1400" dirty="0">
                <a:latin typeface="+mn-lt"/>
              </a:rPr>
              <a:t> V es un </a:t>
            </a:r>
            <a:r>
              <a:rPr lang="es-ES" sz="1400" b="1" dirty="0">
                <a:solidFill>
                  <a:srgbClr val="FF0000"/>
                </a:solidFill>
                <a:latin typeface="+mn-lt"/>
              </a:rPr>
              <a:t>subespacio vectorial</a:t>
            </a:r>
            <a:r>
              <a:rPr lang="es-ES" sz="1400" dirty="0">
                <a:latin typeface="+mn-lt"/>
              </a:rPr>
              <a:t> de V si: </a:t>
            </a:r>
          </a:p>
          <a:p>
            <a:r>
              <a:rPr lang="es-ES_tradnl" sz="1400" b="0" dirty="0">
                <a:latin typeface="+mn-lt"/>
                <a:cs typeface="Calibri" panose="020F0502020204030204" pitchFamily="34" charset="0"/>
                <a:sym typeface="Symbol"/>
              </a:rPr>
              <a:t>a)  El vector nulo está en S,   </a:t>
            </a:r>
            <a:r>
              <a:rPr lang="es-ES_tradnl" sz="1400" b="1" dirty="0">
                <a:latin typeface="+mn-lt"/>
                <a:cs typeface="Calibri" panose="020F0502020204030204" pitchFamily="34" charset="0"/>
              </a:rPr>
              <a:t>0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S</a:t>
            </a:r>
          </a:p>
          <a:p>
            <a:pPr>
              <a:spcBef>
                <a:spcPts val="0"/>
              </a:spcBef>
            </a:pPr>
            <a:r>
              <a:rPr lang="es-ES" sz="1400" b="0" dirty="0">
                <a:latin typeface="+mn-lt"/>
                <a:cs typeface="Calibri" panose="020F0502020204030204" pitchFamily="34" charset="0"/>
                <a:sym typeface="Symbol"/>
              </a:rPr>
              <a:t>b) </a:t>
            </a:r>
            <a:r>
              <a:rPr lang="es-ES" sz="1400" dirty="0">
                <a:latin typeface="+mn-lt"/>
                <a:cs typeface="Calibri" panose="020F0502020204030204" pitchFamily="34" charset="0"/>
                <a:sym typeface="Symbol"/>
              </a:rPr>
              <a:t>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.u  S </a:t>
            </a:r>
            <a:r>
              <a:rPr lang="es-ES_tradnl" sz="14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  u  S,   R </a:t>
            </a:r>
          </a:p>
          <a:p>
            <a:pPr>
              <a:spcBef>
                <a:spcPts val="0"/>
              </a:spcBef>
            </a:pPr>
            <a:r>
              <a:rPr lang="es-ES" sz="1400" b="0" dirty="0">
                <a:latin typeface="+mn-lt"/>
                <a:cs typeface="Calibri" panose="020F0502020204030204" pitchFamily="34" charset="0"/>
                <a:sym typeface="Symbol"/>
              </a:rPr>
              <a:t>c)  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 S</a:t>
            </a:r>
            <a:r>
              <a:rPr lang="es-ES_tradnl" sz="14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u, v  S</a:t>
            </a:r>
          </a:p>
        </p:txBody>
      </p:sp>
      <p:sp>
        <p:nvSpPr>
          <p:cNvPr id="8" name="3 Rectángulo">
            <a:extLst>
              <a:ext uri="{FF2B5EF4-FFF2-40B4-BE49-F238E27FC236}">
                <a16:creationId xmlns:a16="http://schemas.microsoft.com/office/drawing/2014/main" id="{C8AAA5D7-CF3A-4BEF-BFA2-8C6C807F046E}"/>
              </a:ext>
            </a:extLst>
          </p:cNvPr>
          <p:cNvSpPr/>
          <p:nvPr/>
        </p:nvSpPr>
        <p:spPr>
          <a:xfrm>
            <a:off x="611560" y="2743909"/>
            <a:ext cx="7560840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 startAt="2"/>
            </a:pP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Vector genérico u = (x1,y1,z1)</a:t>
            </a:r>
            <a:r>
              <a:rPr lang="es-ES_tradnl" dirty="0">
                <a:latin typeface="+mn-lt"/>
              </a:rPr>
              <a:t>,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.u </a:t>
            </a:r>
            <a:r>
              <a:rPr lang="es-ES" b="1" dirty="0">
                <a:solidFill>
                  <a:srgbClr val="C00000"/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rgbClr val="C00000"/>
                </a:solidFill>
                <a:latin typeface="+mn-lt"/>
              </a:rPr>
              <a:t> A</a:t>
            </a:r>
          </a:p>
        </p:txBody>
      </p:sp>
      <p:sp>
        <p:nvSpPr>
          <p:cNvPr id="13" name="3 Rectángulo">
            <a:extLst>
              <a:ext uri="{FF2B5EF4-FFF2-40B4-BE49-F238E27FC236}">
                <a16:creationId xmlns:a16="http://schemas.microsoft.com/office/drawing/2014/main" id="{6976D94C-E3FF-4062-8AD3-CB9C0C74F353}"/>
              </a:ext>
            </a:extLst>
          </p:cNvPr>
          <p:cNvSpPr/>
          <p:nvPr/>
        </p:nvSpPr>
        <p:spPr>
          <a:xfrm>
            <a:off x="1251964" y="389335"/>
            <a:ext cx="4629949" cy="877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_tradnl" b="1" dirty="0">
                <a:solidFill>
                  <a:srgbClr val="007A37"/>
                </a:solidFill>
                <a:latin typeface="+mn-lt"/>
              </a:rPr>
              <a:t>2.  Estudia si A es subespacio vectorial de </a:t>
            </a:r>
            <a:r>
              <a:rPr lang="es-ES" b="1" dirty="0">
                <a:solidFill>
                  <a:srgbClr val="007A37"/>
                </a:solidFill>
                <a:latin typeface="+mn-lt"/>
              </a:rPr>
              <a:t>R</a:t>
            </a:r>
            <a:r>
              <a:rPr lang="es-ES" b="1" baseline="30000" dirty="0">
                <a:solidFill>
                  <a:srgbClr val="007A37"/>
                </a:solidFill>
                <a:latin typeface="+mn-lt"/>
              </a:rPr>
              <a:t>3</a:t>
            </a:r>
            <a:endParaRPr lang="es-ES_tradnl" b="1" dirty="0">
              <a:solidFill>
                <a:srgbClr val="007A37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b="1" dirty="0">
                <a:solidFill>
                  <a:srgbClr val="007A37"/>
                </a:solidFill>
                <a:latin typeface="+mn-lt"/>
              </a:rPr>
              <a:t>          A = { (x, y, z)</a:t>
            </a:r>
            <a:r>
              <a:rPr lang="es-ES_tradnl" sz="1800" b="1" dirty="0">
                <a:solidFill>
                  <a:srgbClr val="007A37"/>
                </a:solidFill>
                <a:latin typeface="+mn-lt"/>
              </a:rPr>
              <a:t> : </a:t>
            </a:r>
            <a:r>
              <a:rPr lang="es-ES_tradnl" sz="1800" b="1" dirty="0" err="1">
                <a:solidFill>
                  <a:srgbClr val="007A37"/>
                </a:solidFill>
                <a:latin typeface="+mn-lt"/>
              </a:rPr>
              <a:t>x,y,z</a:t>
            </a:r>
            <a:r>
              <a:rPr lang="es-ES_tradnl" b="1" dirty="0">
                <a:solidFill>
                  <a:srgbClr val="007A37"/>
                </a:solidFill>
                <a:latin typeface="+mn-lt"/>
              </a:rPr>
              <a:t> </a:t>
            </a:r>
            <a:r>
              <a:rPr lang="es-ES" b="1" dirty="0">
                <a:solidFill>
                  <a:srgbClr val="007A37"/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rgbClr val="007A37"/>
                </a:solidFill>
                <a:latin typeface="+mn-lt"/>
              </a:rPr>
              <a:t> R </a:t>
            </a:r>
            <a:r>
              <a:rPr lang="es-ES_tradnl" b="1" dirty="0">
                <a:solidFill>
                  <a:srgbClr val="007A37"/>
                </a:solidFill>
                <a:latin typeface="+mn-lt"/>
              </a:rPr>
              <a:t>/  x - y + z = 0 }</a:t>
            </a:r>
          </a:p>
        </p:txBody>
      </p:sp>
      <p:sp>
        <p:nvSpPr>
          <p:cNvPr id="9" name="3 Rectángulo">
            <a:extLst>
              <a:ext uri="{FF2B5EF4-FFF2-40B4-BE49-F238E27FC236}">
                <a16:creationId xmlns:a16="http://schemas.microsoft.com/office/drawing/2014/main" id="{4781740A-7539-46C8-881B-B4F5695D2EC1}"/>
              </a:ext>
            </a:extLst>
          </p:cNvPr>
          <p:cNvSpPr/>
          <p:nvPr/>
        </p:nvSpPr>
        <p:spPr>
          <a:xfrm>
            <a:off x="683568" y="1628800"/>
            <a:ext cx="8032419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s-ES_tradnl" dirty="0">
                <a:latin typeface="+mn-lt"/>
              </a:rPr>
              <a:t>Vector nulo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/>
              </a:rPr>
              <a:t>,  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0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A 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?</a:t>
            </a:r>
          </a:p>
        </p:txBody>
      </p:sp>
      <p:sp>
        <p:nvSpPr>
          <p:cNvPr id="14" name="3 Rectángulo">
            <a:extLst>
              <a:ext uri="{FF2B5EF4-FFF2-40B4-BE49-F238E27FC236}">
                <a16:creationId xmlns:a16="http://schemas.microsoft.com/office/drawing/2014/main" id="{6584D96A-5396-4B11-B5A7-25B0AB43785A}"/>
              </a:ext>
            </a:extLst>
          </p:cNvPr>
          <p:cNvSpPr/>
          <p:nvPr/>
        </p:nvSpPr>
        <p:spPr>
          <a:xfrm>
            <a:off x="611560" y="4221088"/>
            <a:ext cx="8032419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c)  Vectores genéricos u = (x1,y1,z1), v = (x2,y2,z2)</a:t>
            </a:r>
            <a:r>
              <a:rPr lang="es-ES" dirty="0">
                <a:solidFill>
                  <a:srgbClr val="002060"/>
                </a:solidFill>
                <a:latin typeface="+mn-lt"/>
              </a:rPr>
              <a:t>,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</a:t>
            </a:r>
            <a:r>
              <a:rPr lang="es-ES" b="1" dirty="0">
                <a:solidFill>
                  <a:srgbClr val="C00000"/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rgbClr val="C00000"/>
                </a:solidFill>
                <a:latin typeface="+mn-lt"/>
              </a:rPr>
              <a:t> A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	</a:t>
            </a:r>
            <a:r>
              <a:rPr lang="es-ES_tradnl" dirty="0">
                <a:solidFill>
                  <a:srgbClr val="002060"/>
                </a:solidFill>
                <a:latin typeface="+mn-lt"/>
              </a:rPr>
              <a:t> </a:t>
            </a:r>
            <a:endParaRPr lang="es-ES_tradnl" dirty="0">
              <a:latin typeface="+mn-lt"/>
              <a:cs typeface="Calibri" panose="020F0502020204030204" pitchFamily="34" charset="0"/>
              <a:sym typeface="Symbol" panose="05050102010706020507" pitchFamily="18" charset="2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88B1B7B-D73D-497A-ABCD-182625528C82}"/>
              </a:ext>
            </a:extLst>
          </p:cNvPr>
          <p:cNvSpPr/>
          <p:nvPr/>
        </p:nvSpPr>
        <p:spPr>
          <a:xfrm>
            <a:off x="1403648" y="4725144"/>
            <a:ext cx="6480720" cy="1162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600" b="1" dirty="0">
                <a:cs typeface="Calibri" panose="020F0502020204030204" pitchFamily="34" charset="0"/>
                <a:sym typeface="Symbol" panose="05050102010706020507" pitchFamily="18" charset="2"/>
              </a:rPr>
              <a:t>u + v</a:t>
            </a:r>
            <a:r>
              <a:rPr lang="es-ES_tradnl" sz="1600" dirty="0">
                <a:cs typeface="Calibri" panose="020F0502020204030204" pitchFamily="34" charset="0"/>
                <a:sym typeface="Symbol" panose="05050102010706020507" pitchFamily="18" charset="2"/>
              </a:rPr>
              <a:t> 	= </a:t>
            </a:r>
            <a:r>
              <a:rPr lang="es-ES_tradnl" sz="16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(x1,y1,z1) + (x2,y2,z2) </a:t>
            </a:r>
            <a:r>
              <a:rPr lang="es-ES" sz="1600" b="1" dirty="0">
                <a:latin typeface="+mn-lt"/>
              </a:rPr>
              <a:t>= </a:t>
            </a:r>
            <a:r>
              <a:rPr lang="es-ES_tradnl" sz="16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(x1+x2, y1 + y2, z1 + z2) </a:t>
            </a:r>
          </a:p>
          <a:p>
            <a:pPr>
              <a:lnSpc>
                <a:spcPct val="150000"/>
              </a:lnSpc>
            </a:pPr>
            <a:r>
              <a:rPr lang="es-ES_tradnl" sz="16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                        &gt;&gt;</a:t>
            </a:r>
            <a:r>
              <a:rPr lang="es-ES" sz="1600" b="1" dirty="0">
                <a:latin typeface="+mn-lt"/>
              </a:rPr>
              <a:t> </a:t>
            </a:r>
            <a:r>
              <a:rPr lang="es-ES_tradnl" sz="16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(x1+x2) – (y1 + y2) + (z1 + z2) = </a:t>
            </a:r>
          </a:p>
          <a:p>
            <a:pPr>
              <a:lnSpc>
                <a:spcPct val="150000"/>
              </a:lnSpc>
            </a:pPr>
            <a:r>
              <a:rPr lang="es-ES_tradnl" sz="16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                        (x1 – y1 + z1 ) + (x2 – y2 + z2)  = 0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35A63C0-D4D4-4A64-A550-28BBAD576127}"/>
              </a:ext>
            </a:extLst>
          </p:cNvPr>
          <p:cNvSpPr txBox="1"/>
          <p:nvPr/>
        </p:nvSpPr>
        <p:spPr>
          <a:xfrm>
            <a:off x="1547664" y="213285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(0, 0, 0) 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&gt;&gt;  </a:t>
            </a:r>
            <a:r>
              <a:rPr lang="es-ES_tradnl" dirty="0">
                <a:latin typeface="+mn-lt"/>
              </a:rPr>
              <a:t>x - y + z = 0 &gt;&gt; 0 - 0 + 0 = 0 </a:t>
            </a:r>
            <a:endParaRPr lang="es-E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02E0428-B3CB-4996-8BB6-B7CA6E4A4010}"/>
              </a:ext>
            </a:extLst>
          </p:cNvPr>
          <p:cNvSpPr txBox="1"/>
          <p:nvPr/>
        </p:nvSpPr>
        <p:spPr>
          <a:xfrm>
            <a:off x="1403648" y="3248561"/>
            <a:ext cx="5880298" cy="877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(x1,y1,z1)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= (x1, y1, z1) &gt;&gt; x1 - y1 + z1</a:t>
            </a:r>
            <a:r>
              <a:rPr lang="es-ES" b="1" dirty="0">
                <a:solidFill>
                  <a:srgbClr val="C00000"/>
                </a:solidFill>
                <a:latin typeface="+mn-lt"/>
              </a:rPr>
              <a:t>   </a:t>
            </a:r>
            <a:r>
              <a:rPr lang="es-ES" b="1" dirty="0">
                <a:latin typeface="+mn-lt"/>
              </a:rPr>
              <a:t>= 0    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+mn-lt"/>
              </a:rPr>
              <a:t>                             &gt;&gt;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(x1 - y1 + z1) = 0     &gt;&gt;  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0 = 0</a:t>
            </a:r>
            <a:r>
              <a:rPr lang="es-ES" b="1" dirty="0">
                <a:latin typeface="+mn-lt"/>
              </a:rPr>
              <a:t> </a:t>
            </a:r>
            <a:endParaRPr lang="es-ES_tradnl" b="1" dirty="0">
              <a:latin typeface="+mn-lt"/>
              <a:cs typeface="Calibri" panose="020F050202020403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A54CE0E-6248-6AF9-C7B6-B66544C3E64B}"/>
              </a:ext>
            </a:extLst>
          </p:cNvPr>
          <p:cNvSpPr txBox="1"/>
          <p:nvPr/>
        </p:nvSpPr>
        <p:spPr>
          <a:xfrm>
            <a:off x="3168352" y="58360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800" b="1" dirty="0">
                <a:cs typeface="Calibri" panose="020F0502020204030204" pitchFamily="34" charset="0"/>
                <a:sym typeface="Symbol" panose="05050102010706020507" pitchFamily="18" charset="2"/>
              </a:rPr>
              <a:t>u     +      v</a:t>
            </a:r>
            <a:r>
              <a:rPr lang="es-ES_tradnl" sz="1800" dirty="0">
                <a:cs typeface="Calibri" panose="020F0502020204030204" pitchFamily="34" charset="0"/>
                <a:sym typeface="Symbol" panose="05050102010706020507" pitchFamily="18" charset="2"/>
              </a:rPr>
              <a:t> 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CFFB24E-ABAA-E902-5BDC-3B5D8F2E2CAF}"/>
              </a:ext>
            </a:extLst>
          </p:cNvPr>
          <p:cNvSpPr txBox="1"/>
          <p:nvPr/>
        </p:nvSpPr>
        <p:spPr>
          <a:xfrm>
            <a:off x="203280" y="816967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099C42EB-2580-20A6-B150-BD8881C7B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612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16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Rectángulo">
            <a:extLst>
              <a:ext uri="{FF2B5EF4-FFF2-40B4-BE49-F238E27FC236}">
                <a16:creationId xmlns:a16="http://schemas.microsoft.com/office/drawing/2014/main" id="{32647C55-551D-4867-A961-DA4B26C921A8}"/>
              </a:ext>
            </a:extLst>
          </p:cNvPr>
          <p:cNvSpPr/>
          <p:nvPr/>
        </p:nvSpPr>
        <p:spPr>
          <a:xfrm>
            <a:off x="755576" y="1573680"/>
            <a:ext cx="8032419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dirty="0">
                <a:latin typeface="+mn-lt"/>
              </a:rPr>
              <a:t>a) Vector nulo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/>
              </a:rPr>
              <a:t>,   </a:t>
            </a:r>
            <a:r>
              <a:rPr lang="es-ES_tradnl" b="1" dirty="0">
                <a:latin typeface="+mn-lt"/>
                <a:cs typeface="Calibri" panose="020F0502020204030204" pitchFamily="34" charset="0"/>
              </a:rPr>
              <a:t>0 </a:t>
            </a: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A  ?</a:t>
            </a:r>
          </a:p>
        </p:txBody>
      </p:sp>
      <p:sp>
        <p:nvSpPr>
          <p:cNvPr id="9" name="3 Rectángulo">
            <a:extLst>
              <a:ext uri="{FF2B5EF4-FFF2-40B4-BE49-F238E27FC236}">
                <a16:creationId xmlns:a16="http://schemas.microsoft.com/office/drawing/2014/main" id="{46CB0757-62FC-44E1-94B9-000F46249318}"/>
              </a:ext>
            </a:extLst>
          </p:cNvPr>
          <p:cNvSpPr/>
          <p:nvPr/>
        </p:nvSpPr>
        <p:spPr>
          <a:xfrm>
            <a:off x="1312505" y="420907"/>
            <a:ext cx="6624736" cy="877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_tradnl" b="1" dirty="0">
                <a:solidFill>
                  <a:srgbClr val="007A37"/>
                </a:solidFill>
                <a:latin typeface="+mn-lt"/>
              </a:rPr>
              <a:t>4. Estudia si A es subespacio vectorial de </a:t>
            </a:r>
            <a:r>
              <a:rPr lang="es-ES" b="1" dirty="0">
                <a:solidFill>
                  <a:srgbClr val="007A37"/>
                </a:solidFill>
                <a:latin typeface="+mn-lt"/>
              </a:rPr>
              <a:t>R</a:t>
            </a:r>
            <a:r>
              <a:rPr lang="es-ES" b="1" baseline="30000" dirty="0">
                <a:solidFill>
                  <a:srgbClr val="007A37"/>
                </a:solidFill>
                <a:latin typeface="+mn-lt"/>
              </a:rPr>
              <a:t>3</a:t>
            </a:r>
            <a:endParaRPr lang="es-ES_tradnl" b="1" dirty="0">
              <a:solidFill>
                <a:srgbClr val="007A37"/>
              </a:solidFill>
              <a:latin typeface="+mn-lt"/>
            </a:endParaRPr>
          </a:p>
          <a:p>
            <a:pPr lvl="0">
              <a:lnSpc>
                <a:spcPct val="150000"/>
              </a:lnSpc>
            </a:pPr>
            <a:r>
              <a:rPr lang="es-ES_tradnl" sz="1800" dirty="0">
                <a:solidFill>
                  <a:srgbClr val="007A37"/>
                </a:solidFill>
                <a:latin typeface="+mn-lt"/>
              </a:rPr>
              <a:t> </a:t>
            </a:r>
            <a:r>
              <a:rPr lang="es-ES_tradnl" sz="1800" b="1" dirty="0">
                <a:solidFill>
                  <a:srgbClr val="007A37"/>
                </a:solidFill>
                <a:latin typeface="+mn-lt"/>
              </a:rPr>
              <a:t>A = { (x, y, z) : </a:t>
            </a:r>
            <a:r>
              <a:rPr lang="es-ES_tradnl" sz="1800" b="1" dirty="0" err="1">
                <a:solidFill>
                  <a:srgbClr val="007A37"/>
                </a:solidFill>
                <a:latin typeface="+mn-lt"/>
              </a:rPr>
              <a:t>x,y,z</a:t>
            </a:r>
            <a:r>
              <a:rPr lang="es-ES_tradnl" sz="1800" b="1" dirty="0">
                <a:solidFill>
                  <a:srgbClr val="007A37"/>
                </a:solidFill>
                <a:latin typeface="+mn-lt"/>
              </a:rPr>
              <a:t> </a:t>
            </a:r>
            <a:r>
              <a:rPr lang="es-ES" sz="1800" b="1" dirty="0">
                <a:solidFill>
                  <a:srgbClr val="007A37"/>
                </a:solidFill>
                <a:latin typeface="+mn-lt"/>
                <a:sym typeface="Symbol"/>
              </a:rPr>
              <a:t></a:t>
            </a:r>
            <a:r>
              <a:rPr lang="es-ES" sz="1800" b="1" dirty="0">
                <a:solidFill>
                  <a:srgbClr val="007A37"/>
                </a:solidFill>
                <a:latin typeface="+mn-lt"/>
              </a:rPr>
              <a:t> R</a:t>
            </a:r>
            <a:r>
              <a:rPr lang="es-ES_tradnl" sz="1800" b="1" dirty="0">
                <a:solidFill>
                  <a:srgbClr val="007A37"/>
                </a:solidFill>
                <a:latin typeface="+mn-lt"/>
              </a:rPr>
              <a:t> / x – y = 0, x - z = 0 }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01096213-14C9-4EAD-9637-020144BE2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176" y="97781"/>
            <a:ext cx="2897634" cy="116955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400" dirty="0">
                <a:latin typeface="+mn-lt"/>
              </a:rPr>
              <a:t>Un subconjunto </a:t>
            </a:r>
            <a:r>
              <a:rPr lang="es-ES" sz="1400" u="sng" dirty="0">
                <a:latin typeface="+mn-lt"/>
              </a:rPr>
              <a:t>no vacío</a:t>
            </a:r>
            <a:r>
              <a:rPr lang="es-ES" sz="1400" dirty="0">
                <a:latin typeface="+mn-lt"/>
              </a:rPr>
              <a:t>  S </a:t>
            </a:r>
            <a:r>
              <a:rPr lang="es-ES" sz="1400" dirty="0">
                <a:latin typeface="+mn-lt"/>
                <a:sym typeface="Symbol"/>
              </a:rPr>
              <a:t></a:t>
            </a:r>
            <a:r>
              <a:rPr lang="es-ES" sz="1400" dirty="0">
                <a:latin typeface="+mn-lt"/>
              </a:rPr>
              <a:t> V es un </a:t>
            </a:r>
            <a:r>
              <a:rPr lang="es-ES" sz="1400" b="1" dirty="0">
                <a:solidFill>
                  <a:srgbClr val="FF0000"/>
                </a:solidFill>
                <a:latin typeface="+mn-lt"/>
              </a:rPr>
              <a:t>subespacio vectorial</a:t>
            </a:r>
            <a:r>
              <a:rPr lang="es-ES" sz="1400" dirty="0">
                <a:latin typeface="+mn-lt"/>
              </a:rPr>
              <a:t> de V si: </a:t>
            </a:r>
          </a:p>
          <a:p>
            <a:r>
              <a:rPr lang="es-ES_tradnl" sz="1400" b="0" dirty="0">
                <a:latin typeface="+mn-lt"/>
                <a:cs typeface="Calibri" panose="020F0502020204030204" pitchFamily="34" charset="0"/>
                <a:sym typeface="Symbol"/>
              </a:rPr>
              <a:t>a)  El vector nulo está en S,   </a:t>
            </a:r>
            <a:r>
              <a:rPr lang="es-ES_tradnl" sz="1400" b="1" dirty="0">
                <a:latin typeface="+mn-lt"/>
                <a:cs typeface="Calibri" panose="020F0502020204030204" pitchFamily="34" charset="0"/>
              </a:rPr>
              <a:t>0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 S</a:t>
            </a:r>
          </a:p>
          <a:p>
            <a:pPr>
              <a:spcBef>
                <a:spcPts val="0"/>
              </a:spcBef>
            </a:pPr>
            <a:r>
              <a:rPr lang="es-ES" sz="1400" b="0" dirty="0">
                <a:latin typeface="+mn-lt"/>
                <a:cs typeface="Calibri" panose="020F0502020204030204" pitchFamily="34" charset="0"/>
                <a:sym typeface="Symbol"/>
              </a:rPr>
              <a:t>b) </a:t>
            </a:r>
            <a:r>
              <a:rPr lang="es-ES" sz="1400" dirty="0">
                <a:latin typeface="+mn-lt"/>
                <a:cs typeface="Calibri" panose="020F0502020204030204" pitchFamily="34" charset="0"/>
                <a:sym typeface="Symbol"/>
              </a:rPr>
              <a:t>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.u  S </a:t>
            </a:r>
            <a:r>
              <a:rPr lang="es-ES_tradnl" sz="14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  u  S,   R </a:t>
            </a:r>
          </a:p>
          <a:p>
            <a:pPr>
              <a:spcBef>
                <a:spcPts val="0"/>
              </a:spcBef>
            </a:pPr>
            <a:r>
              <a:rPr lang="es-ES" sz="1400" b="0" dirty="0">
                <a:latin typeface="+mn-lt"/>
                <a:cs typeface="Calibri" panose="020F0502020204030204" pitchFamily="34" charset="0"/>
                <a:sym typeface="Symbol"/>
              </a:rPr>
              <a:t>c)   </a:t>
            </a:r>
            <a:r>
              <a:rPr lang="es-ES_tradnl" sz="1400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 S</a:t>
            </a:r>
            <a:r>
              <a:rPr lang="es-ES_tradnl" sz="14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, u, v  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FA486D8-064A-4A6E-A134-11D72B4DF324}"/>
              </a:ext>
            </a:extLst>
          </p:cNvPr>
          <p:cNvSpPr txBox="1"/>
          <p:nvPr/>
        </p:nvSpPr>
        <p:spPr>
          <a:xfrm>
            <a:off x="1866652" y="1988292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(0, 0, 0) 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&gt;&gt;  </a:t>
            </a:r>
            <a:r>
              <a:rPr lang="es-ES_tradnl" dirty="0">
                <a:latin typeface="+mn-lt"/>
              </a:rPr>
              <a:t>x - y = 0 &gt;&gt; 0 – 0 = 0</a:t>
            </a:r>
          </a:p>
          <a:p>
            <a:r>
              <a:rPr lang="es-ES_tradnl" dirty="0">
                <a:latin typeface="+mn-lt"/>
              </a:rPr>
              <a:t>                      x – z = 0 &gt;&gt; 0 – 0 = 0 </a:t>
            </a:r>
            <a:endParaRPr lang="es-ES" dirty="0"/>
          </a:p>
        </p:txBody>
      </p:sp>
      <p:sp>
        <p:nvSpPr>
          <p:cNvPr id="13" name="3 Rectángulo">
            <a:extLst>
              <a:ext uri="{FF2B5EF4-FFF2-40B4-BE49-F238E27FC236}">
                <a16:creationId xmlns:a16="http://schemas.microsoft.com/office/drawing/2014/main" id="{504EA7E5-C7D3-4F74-8A7F-8A966DF30CB3}"/>
              </a:ext>
            </a:extLst>
          </p:cNvPr>
          <p:cNvSpPr/>
          <p:nvPr/>
        </p:nvSpPr>
        <p:spPr>
          <a:xfrm>
            <a:off x="755576" y="2772787"/>
            <a:ext cx="7560840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 startAt="2"/>
            </a:pP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Vector genérico u = (x1,y1,z1) </a:t>
            </a:r>
            <a:r>
              <a:rPr lang="es-ES" dirty="0">
                <a:latin typeface="+mn-lt"/>
                <a:sym typeface="Symbol"/>
              </a:rPr>
              <a:t></a:t>
            </a:r>
            <a:r>
              <a:rPr lang="es-ES" dirty="0">
                <a:latin typeface="+mn-lt"/>
              </a:rPr>
              <a:t> R</a:t>
            </a:r>
            <a:r>
              <a:rPr lang="es-ES_tradnl" dirty="0">
                <a:latin typeface="+mn-lt"/>
              </a:rPr>
              <a:t>,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.u </a:t>
            </a:r>
            <a:r>
              <a:rPr lang="es-ES" b="1" dirty="0">
                <a:solidFill>
                  <a:srgbClr val="C00000"/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rgbClr val="C00000"/>
                </a:solidFill>
                <a:latin typeface="+mn-lt"/>
              </a:rPr>
              <a:t> 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4228978-2D05-4E31-A06A-7F1BFFC5F1EF}"/>
              </a:ext>
            </a:extLst>
          </p:cNvPr>
          <p:cNvSpPr txBox="1"/>
          <p:nvPr/>
        </p:nvSpPr>
        <p:spPr>
          <a:xfrm>
            <a:off x="1344340" y="3235286"/>
            <a:ext cx="7116092" cy="877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(x1,y1,z1)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= (x1, y1, z1) &gt;&gt;  x1 - y1 </a:t>
            </a:r>
            <a:r>
              <a:rPr lang="es-ES" b="1" dirty="0">
                <a:latin typeface="+mn-lt"/>
              </a:rPr>
              <a:t>= 0 &gt;&gt;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(x1 - y1) </a:t>
            </a:r>
            <a:r>
              <a:rPr lang="es-ES" b="1" dirty="0">
                <a:latin typeface="+mn-lt"/>
              </a:rPr>
              <a:t>= 0  </a:t>
            </a:r>
          </a:p>
          <a:p>
            <a:pPr>
              <a:lnSpc>
                <a:spcPct val="150000"/>
              </a:lnSpc>
            </a:pP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			&gt;&gt;  x1 - z1 </a:t>
            </a:r>
            <a:r>
              <a:rPr lang="es-ES" b="1" dirty="0">
                <a:latin typeface="+mn-lt"/>
              </a:rPr>
              <a:t>= 0 &gt;&gt;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(x1 - z1) </a:t>
            </a:r>
            <a:r>
              <a:rPr lang="es-ES" b="1" dirty="0">
                <a:latin typeface="+mn-lt"/>
              </a:rPr>
              <a:t>= 0 </a:t>
            </a:r>
            <a:r>
              <a:rPr lang="es-ES" b="1" dirty="0"/>
              <a:t>         </a:t>
            </a:r>
          </a:p>
        </p:txBody>
      </p:sp>
      <p:sp>
        <p:nvSpPr>
          <p:cNvPr id="15" name="3 Rectángulo">
            <a:extLst>
              <a:ext uri="{FF2B5EF4-FFF2-40B4-BE49-F238E27FC236}">
                <a16:creationId xmlns:a16="http://schemas.microsoft.com/office/drawing/2014/main" id="{9E8B3F44-9144-44AD-9FF4-DC887E794C09}"/>
              </a:ext>
            </a:extLst>
          </p:cNvPr>
          <p:cNvSpPr/>
          <p:nvPr/>
        </p:nvSpPr>
        <p:spPr>
          <a:xfrm>
            <a:off x="755576" y="4087333"/>
            <a:ext cx="8032419" cy="462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c)  Vectores genéricos u = (x1,y1,z1), v = (x2,y2,z2) </a:t>
            </a:r>
            <a:r>
              <a:rPr lang="es-ES" dirty="0">
                <a:solidFill>
                  <a:srgbClr val="002060"/>
                </a:solidFill>
                <a:latin typeface="+mn-lt"/>
                <a:sym typeface="Symbol"/>
              </a:rPr>
              <a:t></a:t>
            </a:r>
            <a:r>
              <a:rPr lang="es-ES" dirty="0">
                <a:solidFill>
                  <a:srgbClr val="002060"/>
                </a:solidFill>
                <a:latin typeface="+mn-lt"/>
              </a:rPr>
              <a:t> R, </a:t>
            </a:r>
            <a:r>
              <a:rPr lang="es-ES_tradnl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</a:t>
            </a:r>
            <a:r>
              <a:rPr lang="es-ES" b="1" dirty="0">
                <a:solidFill>
                  <a:srgbClr val="C00000"/>
                </a:solidFill>
                <a:latin typeface="+mn-lt"/>
                <a:sym typeface="Symbol"/>
              </a:rPr>
              <a:t></a:t>
            </a:r>
            <a:r>
              <a:rPr lang="es-ES" b="1" dirty="0">
                <a:solidFill>
                  <a:srgbClr val="C00000"/>
                </a:solidFill>
                <a:latin typeface="+mn-lt"/>
              </a:rPr>
              <a:t> A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	</a:t>
            </a:r>
            <a:r>
              <a:rPr lang="es-ES_tradnl" dirty="0">
                <a:solidFill>
                  <a:srgbClr val="002060"/>
                </a:solidFill>
                <a:latin typeface="+mn-lt"/>
              </a:rPr>
              <a:t> </a:t>
            </a:r>
            <a:endParaRPr lang="es-ES_tradnl" dirty="0">
              <a:latin typeface="+mn-lt"/>
              <a:cs typeface="Calibri" panose="020F0502020204030204" pitchFamily="34" charset="0"/>
              <a:sym typeface="Symbol" panose="05050102010706020507" pitchFamily="18" charset="2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E7EE5A2-7647-41C2-BE7C-86006CF1CD53}"/>
              </a:ext>
            </a:extLst>
          </p:cNvPr>
          <p:cNvSpPr/>
          <p:nvPr/>
        </p:nvSpPr>
        <p:spPr>
          <a:xfrm>
            <a:off x="1434604" y="4581404"/>
            <a:ext cx="731386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b="1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u + v 	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= (x1,y1,z1) + (x2,y2,z2)</a:t>
            </a:r>
            <a:r>
              <a:rPr lang="es-ES" dirty="0">
                <a:latin typeface="+mn-lt"/>
              </a:rPr>
              <a:t> = </a:t>
            </a:r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(x1+x2, y1 + y2, z1 + z2)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97E9FB4-3B87-10F1-D506-D84F8C1D82D1}"/>
              </a:ext>
            </a:extLst>
          </p:cNvPr>
          <p:cNvSpPr txBox="1"/>
          <p:nvPr/>
        </p:nvSpPr>
        <p:spPr>
          <a:xfrm>
            <a:off x="2485785" y="508518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(x1+x2) – (y1 + y2) = 0 &gt;&gt; (x1-y1) + (x2-y2) = 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90527A9-4959-6019-1070-94D4CA138EFA}"/>
              </a:ext>
            </a:extLst>
          </p:cNvPr>
          <p:cNvSpPr txBox="1"/>
          <p:nvPr/>
        </p:nvSpPr>
        <p:spPr>
          <a:xfrm>
            <a:off x="2448272" y="55079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 (x1 + x2) – (z1 + z2) = 0 &gt;&gt; (x1-z1) + (x2-z2) = 0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E563E35-2055-7A6A-E650-E904F52FBED2}"/>
              </a:ext>
            </a:extLst>
          </p:cNvPr>
          <p:cNvSpPr txBox="1"/>
          <p:nvPr/>
        </p:nvSpPr>
        <p:spPr>
          <a:xfrm>
            <a:off x="203280" y="816967"/>
            <a:ext cx="822661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400" b="1" dirty="0">
                <a:solidFill>
                  <a:srgbClr val="007A37"/>
                </a:solidFill>
              </a:rPr>
              <a:t>Ej1.T7</a:t>
            </a:r>
            <a:endParaRPr lang="es-ES" sz="1400" b="1" dirty="0">
              <a:solidFill>
                <a:srgbClr val="007A37"/>
              </a:solidFill>
            </a:endParaRPr>
          </a:p>
        </p:txBody>
      </p:sp>
      <p:sp>
        <p:nvSpPr>
          <p:cNvPr id="5" name="1 Marcador de número de diapositiva">
            <a:extLst>
              <a:ext uri="{FF2B5EF4-FFF2-40B4-BE49-F238E27FC236}">
                <a16:creationId xmlns:a16="http://schemas.microsoft.com/office/drawing/2014/main" id="{686FD50A-4729-1615-9D88-549528E0E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2477" y="6525344"/>
            <a:ext cx="984019" cy="365125"/>
          </a:xfrm>
        </p:spPr>
        <p:txBody>
          <a:bodyPr/>
          <a:lstStyle/>
          <a:p>
            <a:pPr>
              <a:defRPr/>
            </a:pPr>
            <a:fld id="{79883A7B-B880-4929-8F3D-4F2013C862B6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565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1_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35582</TotalTime>
  <Words>8621</Words>
  <Application>Microsoft Office PowerPoint</Application>
  <PresentationFormat>Presentación en pantalla (4:3)</PresentationFormat>
  <Paragraphs>1420</Paragraphs>
  <Slides>73</Slides>
  <Notes>46</Notes>
  <HiddenSlides>0</HiddenSlides>
  <MMClips>0</MMClips>
  <ScaleCrop>false</ScaleCrop>
  <HeadingPairs>
    <vt:vector size="6" baseType="variant">
      <vt:variant>
        <vt:lpstr>Fuentes usadas</vt:lpstr>
      </vt:variant>
      <vt:variant>
        <vt:i4>14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73</vt:i4>
      </vt:variant>
    </vt:vector>
  </HeadingPairs>
  <TitlesOfParts>
    <vt:vector size="88" baseType="lpstr">
      <vt:lpstr>Abadi</vt:lpstr>
      <vt:lpstr>-apple-system</vt:lpstr>
      <vt:lpstr>Arial</vt:lpstr>
      <vt:lpstr>Arial Nova</vt:lpstr>
      <vt:lpstr>Calibri</vt:lpstr>
      <vt:lpstr>Comic Sans MS</vt:lpstr>
      <vt:lpstr>Corbel</vt:lpstr>
      <vt:lpstr>Sitka Heading</vt:lpstr>
      <vt:lpstr>Skeena</vt:lpstr>
      <vt:lpstr>Times New Roman</vt:lpstr>
      <vt:lpstr>Univers</vt:lpstr>
      <vt:lpstr>Verdana</vt:lpstr>
      <vt:lpstr>Wingdings</vt:lpstr>
      <vt:lpstr>Wingdings 2</vt:lpstr>
      <vt:lpstr>1_Retrospección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DCCIA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de Sistemas Ecuaciones Lineales + Vectores</dc:title>
  <dc:creator>Mª Jesús Castel De Haro</dc:creator>
  <cp:lastModifiedBy>MARIA DE JESUS CASTEL DE HARO</cp:lastModifiedBy>
  <cp:revision>1519</cp:revision>
  <dcterms:created xsi:type="dcterms:W3CDTF">2011-10-27T17:24:08Z</dcterms:created>
  <dcterms:modified xsi:type="dcterms:W3CDTF">2023-11-29T07:28:22Z</dcterms:modified>
</cp:coreProperties>
</file>